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notesMasterIdLst>
    <p:notesMasterId r:id="rId31"/>
  </p:notesMasterIdLst>
  <p:sldIdLst>
    <p:sldId id="256" r:id="rId2"/>
    <p:sldId id="380" r:id="rId3"/>
    <p:sldId id="369" r:id="rId4"/>
    <p:sldId id="373" r:id="rId5"/>
    <p:sldId id="371" r:id="rId6"/>
    <p:sldId id="372" r:id="rId7"/>
    <p:sldId id="323" r:id="rId8"/>
    <p:sldId id="327" r:id="rId9"/>
    <p:sldId id="328" r:id="rId10"/>
    <p:sldId id="330" r:id="rId11"/>
    <p:sldId id="338" r:id="rId12"/>
    <p:sldId id="329" r:id="rId13"/>
    <p:sldId id="374" r:id="rId14"/>
    <p:sldId id="345" r:id="rId15"/>
    <p:sldId id="346" r:id="rId16"/>
    <p:sldId id="375" r:id="rId17"/>
    <p:sldId id="376" r:id="rId18"/>
    <p:sldId id="377" r:id="rId19"/>
    <p:sldId id="378" r:id="rId20"/>
    <p:sldId id="361" r:id="rId21"/>
    <p:sldId id="379" r:id="rId22"/>
    <p:sldId id="358" r:id="rId23"/>
    <p:sldId id="359" r:id="rId24"/>
    <p:sldId id="360" r:id="rId25"/>
    <p:sldId id="357" r:id="rId26"/>
    <p:sldId id="296" r:id="rId27"/>
    <p:sldId id="297" r:id="rId28"/>
    <p:sldId id="288" r:id="rId29"/>
    <p:sldId id="289"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43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8061F-41E4-452E-B5DC-E9E12D010B44}" type="datetimeFigureOut">
              <a:rPr lang="zh-CN" altLang="en-US" smtClean="0"/>
              <a:pPr/>
              <a:t>2010/6/22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60130-9625-4629-B4E8-E0E2F6677C0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对角圆角矩形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标题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10" name="日期占位符 9"/>
          <p:cNvSpPr>
            <a:spLocks noGrp="1"/>
          </p:cNvSpPr>
          <p:nvPr>
            <p:ph type="dt" sz="half" idx="10"/>
          </p:nvPr>
        </p:nvSpPr>
        <p:spPr>
          <a:xfrm>
            <a:off x="5562600" y="6509004"/>
            <a:ext cx="3002280" cy="274320"/>
          </a:xfrm>
        </p:spPr>
        <p:txBody>
          <a:bodyPr vert="horz" rtlCol="0"/>
          <a:lstStyle>
            <a:extLst/>
          </a:lstStyle>
          <a:p>
            <a:fld id="{530820CF-B880-4189-942D-D702A7CBA730}" type="datetimeFigureOut">
              <a:rPr lang="zh-CN" altLang="en-US" smtClean="0"/>
              <a:pPr/>
              <a:t>2010/6/22</a:t>
            </a:fld>
            <a:endParaRPr lang="zh-CN" altLang="en-US"/>
          </a:p>
        </p:txBody>
      </p:sp>
      <p:sp>
        <p:nvSpPr>
          <p:cNvPr id="11" name="灯片编号占位符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2" name="页脚占位符 11"/>
          <p:cNvSpPr>
            <a:spLocks noGrp="1"/>
          </p:cNvSpPr>
          <p:nvPr>
            <p:ph type="ftr" sz="quarter" idx="12"/>
          </p:nvPr>
        </p:nvSpPr>
        <p:spPr>
          <a:xfrm>
            <a:off x="1600200" y="6509004"/>
            <a:ext cx="3907464" cy="274320"/>
          </a:xfrm>
        </p:spPr>
        <p:txBody>
          <a:bodyPr vert="horz" rtlCol="0"/>
          <a:lstStyle>
            <a:extLst/>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2010/6/22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lgn="l">
              <a:defRPr/>
            </a:lvl1pPr>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2010/6/22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381000"/>
            <a:ext cx="1295400" cy="61722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667000" y="381000"/>
            <a:ext cx="5867400" cy="2971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2667000" y="3505200"/>
            <a:ext cx="5867400" cy="2971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2010/6/22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7" name="矩形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8" name="日期占位符 7"/>
          <p:cNvSpPr>
            <a:spLocks noGrp="1"/>
          </p:cNvSpPr>
          <p:nvPr>
            <p:ph type="dt" sz="half" idx="10"/>
          </p:nvPr>
        </p:nvSpPr>
        <p:spPr>
          <a:xfrm>
            <a:off x="5562600" y="6513670"/>
            <a:ext cx="3002280" cy="274320"/>
          </a:xfrm>
        </p:spPr>
        <p:txBody>
          <a:bodyPr vert="horz" rtlCol="0"/>
          <a:lstStyle>
            <a:extLst/>
          </a:lstStyle>
          <a:p>
            <a:fld id="{530820CF-B880-4189-942D-D702A7CBA730}" type="datetimeFigureOut">
              <a:rPr lang="zh-CN" altLang="en-US" smtClean="0"/>
              <a:pPr/>
              <a:t>2010/6/22</a:t>
            </a:fld>
            <a:endParaRPr lang="zh-CN" altLang="en-US"/>
          </a:p>
        </p:txBody>
      </p:sp>
      <p:sp>
        <p:nvSpPr>
          <p:cNvPr id="9" name="灯片编号占位符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0" name="页脚占位符 9"/>
          <p:cNvSpPr>
            <a:spLocks noGrp="1"/>
          </p:cNvSpPr>
          <p:nvPr>
            <p:ph type="ftr" sz="quarter" idx="12"/>
          </p:nvPr>
        </p:nvSpPr>
        <p:spPr>
          <a:xfrm>
            <a:off x="1600200" y="6513670"/>
            <a:ext cx="3907464" cy="274320"/>
          </a:xfrm>
        </p:spPr>
        <p:txBody>
          <a:bodyPr vert="horz" rtlCol="0"/>
          <a:lstStyle>
            <a:extLst/>
          </a:lstStyle>
          <a:p>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2010/6/22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a:xfrm>
            <a:off x="8641080" y="6514568"/>
            <a:ext cx="464288" cy="274320"/>
          </a:xfrm>
        </p:spPr>
        <p:txBody>
          <a:bodyPr/>
          <a:lstStyle>
            <a:extLst/>
          </a:lstStyle>
          <a:p>
            <a:fld id="{0C913308-F349-4B6D-A68A-DD1791B4A57B}" type="slidenum">
              <a:rPr lang="zh-CN" altLang="en-US" smtClean="0"/>
              <a:pPr/>
              <a:t>‹#›</a:t>
            </a:fld>
            <a:endParaRPr lang="zh-CN" altLang="en-US"/>
          </a:p>
        </p:txBody>
      </p:sp>
      <p:sp>
        <p:nvSpPr>
          <p:cNvPr id="10" name="矩形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矩形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标题 1"/>
          <p:cNvSpPr>
            <a:spLocks noGrp="1"/>
          </p:cNvSpPr>
          <p:nvPr>
            <p:ph type="title"/>
          </p:nvPr>
        </p:nvSpPr>
        <p:spPr>
          <a:xfrm>
            <a:off x="457200" y="251948"/>
            <a:ext cx="8229600" cy="1143000"/>
          </a:xfrm>
        </p:spPr>
        <p:txBody>
          <a:bodyPr anchor="b"/>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2010/6/22</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a:xfrm>
            <a:off x="8641080" y="6514568"/>
            <a:ext cx="464288" cy="274320"/>
          </a:xfrm>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53218"/>
            <a:ext cx="8229600" cy="1143000"/>
          </a:xfrm>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2010/6/22</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2010/6/22</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2"/>
      </p:bgRef>
    </p:bg>
    <p:spTree>
      <p:nvGrpSpPr>
        <p:cNvPr id="1" name=""/>
        <p:cNvGrpSpPr/>
        <p:nvPr/>
      </p:nvGrpSpPr>
      <p:grpSpPr>
        <a:xfrm>
          <a:off x="0" y="0"/>
          <a:ext cx="0" cy="0"/>
          <a:chOff x="0" y="0"/>
          <a:chExt cx="0" cy="0"/>
        </a:xfrm>
      </p:grpSpPr>
      <p:sp>
        <p:nvSpPr>
          <p:cNvPr id="8" name="矩形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963136" y="304800"/>
            <a:ext cx="3931920" cy="762000"/>
          </a:xfrm>
        </p:spPr>
        <p:txBody>
          <a:bodyPr anchor="b"/>
          <a:lstStyle>
            <a:lvl1pPr marL="0" algn="r">
              <a:buNone/>
              <a:defRPr sz="2000" b="1"/>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9" name="日期占位符 8"/>
          <p:cNvSpPr>
            <a:spLocks noGrp="1"/>
          </p:cNvSpPr>
          <p:nvPr>
            <p:ph type="dt" sz="half" idx="10"/>
          </p:nvPr>
        </p:nvSpPr>
        <p:spPr>
          <a:xfrm>
            <a:off x="5562600" y="6513670"/>
            <a:ext cx="3002280" cy="274320"/>
          </a:xfrm>
        </p:spPr>
        <p:txBody>
          <a:bodyPr vert="horz" rtlCol="0"/>
          <a:lstStyle>
            <a:extLst/>
          </a:lstStyle>
          <a:p>
            <a:fld id="{530820CF-B880-4189-942D-D702A7CBA730}" type="datetimeFigureOut">
              <a:rPr lang="zh-CN" altLang="en-US" smtClean="0"/>
              <a:pPr/>
              <a:t>2010/6/22</a:t>
            </a:fld>
            <a:endParaRPr lang="zh-CN" altLang="en-US"/>
          </a:p>
        </p:txBody>
      </p:sp>
      <p:sp>
        <p:nvSpPr>
          <p:cNvPr id="10" name="灯片编号占位符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1" name="页脚占位符 10"/>
          <p:cNvSpPr>
            <a:spLocks noGrp="1"/>
          </p:cNvSpPr>
          <p:nvPr>
            <p:ph type="ftr" sz="quarter" idx="12"/>
          </p:nvPr>
        </p:nvSpPr>
        <p:spPr>
          <a:xfrm>
            <a:off x="1600200" y="6513670"/>
            <a:ext cx="3907464" cy="274320"/>
          </a:xfrm>
        </p:spPr>
        <p:txBody>
          <a:bodyPr vert="horz" rtlCol="0"/>
          <a:lstStyle>
            <a:extLst/>
          </a:lstStyle>
          <a:p>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040443" y="4724400"/>
            <a:ext cx="5486400" cy="664536"/>
          </a:xfrm>
        </p:spPr>
        <p:txBody>
          <a:bodyPr anchor="b"/>
          <a:lstStyle>
            <a:lvl1pPr marL="0" algn="r">
              <a:buNone/>
              <a:defRPr sz="2000" b="1"/>
            </a:lvl1pPr>
            <a:extLst/>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13" name="图片占位符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zh-CN" altLang="en-US" smtClean="0">
                <a:solidFill>
                  <a:schemeClr val="lt1"/>
                </a:solidFill>
                <a:latin typeface="+mn-lt"/>
                <a:ea typeface="+mn-ea"/>
                <a:cs typeface="+mn-cs"/>
              </a:rPr>
              <a:t>单击图标添加图片</a:t>
            </a:r>
            <a:endParaRPr kumimoji="0" lang="en-US" dirty="0">
              <a:solidFill>
                <a:schemeClr val="lt1"/>
              </a:solidFill>
              <a:latin typeface="+mn-lt"/>
              <a:ea typeface="+mn-ea"/>
              <a:cs typeface="+mn-cs"/>
            </a:endParaRPr>
          </a:p>
        </p:txBody>
      </p:sp>
      <p:sp>
        <p:nvSpPr>
          <p:cNvPr id="8" name="日期占位符 7"/>
          <p:cNvSpPr>
            <a:spLocks noGrp="1"/>
          </p:cNvSpPr>
          <p:nvPr>
            <p:ph type="dt" sz="half" idx="10"/>
          </p:nvPr>
        </p:nvSpPr>
        <p:spPr>
          <a:xfrm>
            <a:off x="5562600" y="6509004"/>
            <a:ext cx="3002280" cy="274320"/>
          </a:xfrm>
        </p:spPr>
        <p:txBody>
          <a:bodyPr vert="horz" rtlCol="0"/>
          <a:lstStyle>
            <a:extLst/>
          </a:lstStyle>
          <a:p>
            <a:fld id="{530820CF-B880-4189-942D-D702A7CBA730}" type="datetimeFigureOut">
              <a:rPr lang="zh-CN" altLang="en-US" smtClean="0"/>
              <a:pPr/>
              <a:t>2010/6/22</a:t>
            </a:fld>
            <a:endParaRPr lang="zh-CN" altLang="en-US"/>
          </a:p>
        </p:txBody>
      </p:sp>
      <p:sp>
        <p:nvSpPr>
          <p:cNvPr id="9" name="灯片编号占位符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0" name="页脚占位符 9"/>
          <p:cNvSpPr>
            <a:spLocks noGrp="1"/>
          </p:cNvSpPr>
          <p:nvPr>
            <p:ph type="ftr" sz="quarter" idx="12"/>
          </p:nvPr>
        </p:nvSpPr>
        <p:spPr>
          <a:xfrm>
            <a:off x="1600200" y="6509004"/>
            <a:ext cx="3907464" cy="274320"/>
          </a:xfrm>
        </p:spPr>
        <p:txBody>
          <a:bodyPr vert="horz" rtlCol="0"/>
          <a:lstStyle>
            <a:extLst/>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对角圆角矩形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页脚占位符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zh-CN" altLang="en-US"/>
          </a:p>
        </p:txBody>
      </p:sp>
      <p:sp>
        <p:nvSpPr>
          <p:cNvPr id="14" name="日期占位符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30820CF-B880-4189-942D-D702A7CBA730}" type="datetimeFigureOut">
              <a:rPr lang="zh-CN" altLang="en-US" smtClean="0"/>
              <a:pPr/>
              <a:t>2010/6/22</a:t>
            </a:fld>
            <a:endParaRPr lang="zh-CN" altLang="en-US"/>
          </a:p>
        </p:txBody>
      </p:sp>
      <p:sp>
        <p:nvSpPr>
          <p:cNvPr id="23" name="灯片编号占位符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C913308-F349-4B6D-A68A-DD1791B4A57B}" type="slidenum">
              <a:rPr lang="zh-CN" altLang="en-US" smtClean="0"/>
              <a:pPr/>
              <a:t>‹#›</a:t>
            </a:fld>
            <a:endParaRPr lang="zh-CN" altLang="en-US"/>
          </a:p>
        </p:txBody>
      </p:sp>
      <p:sp>
        <p:nvSpPr>
          <p:cNvPr id="22" name="标题占位符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53" y="5845750"/>
            <a:ext cx="9144000"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Collaborators: Wong A. Y. L. (HKU), Huang, Y. F. (NJU), Cheng, K. S. (HKU</a:t>
            </a:r>
            <a:r>
              <a:rPr lang="en-US" altLang="zh-CN" dirty="0" smtClean="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                                       Lu </a:t>
            </a:r>
            <a:r>
              <a:rPr lang="en-US" altLang="zh-CN" dirty="0" smtClean="0">
                <a:latin typeface="Times New Roman" pitchFamily="18" charset="0"/>
                <a:cs typeface="Times New Roman" pitchFamily="18" charset="0"/>
              </a:rPr>
              <a:t>T. (PMO</a:t>
            </a:r>
            <a:r>
              <a:rPr lang="en-US" altLang="zh-CN" dirty="0" smtClean="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Xu</a:t>
            </a:r>
            <a:r>
              <a:rPr lang="en-US" altLang="zh-CN" dirty="0" smtClean="0">
                <a:latin typeface="Times New Roman" pitchFamily="18" charset="0"/>
                <a:cs typeface="Times New Roman" pitchFamily="18" charset="0"/>
              </a:rPr>
              <a:t> M. (NJU), Wang X. (NJU), Deng W. (NJU).</a:t>
            </a:r>
            <a:r>
              <a:rPr lang="en-US" altLang="zh-CN" dirty="0" smtClean="0">
                <a:latin typeface="Times New Roman" pitchFamily="18" charset="0"/>
                <a:cs typeface="Times New Roman" pitchFamily="18" charset="0"/>
              </a:rPr>
              <a:t> </a:t>
            </a:r>
            <a:endParaRPr lang="en-US" altLang="zh-CN" dirty="0" smtClean="0">
              <a:latin typeface="Times New Roman" pitchFamily="18" charset="0"/>
              <a:cs typeface="Times New Roman" pitchFamily="18" charset="0"/>
            </a:endParaRPr>
          </a:p>
        </p:txBody>
      </p:sp>
      <p:sp>
        <p:nvSpPr>
          <p:cNvPr id="8" name="TextBox 7"/>
          <p:cNvSpPr txBox="1"/>
          <p:nvPr/>
        </p:nvSpPr>
        <p:spPr>
          <a:xfrm>
            <a:off x="285720" y="282339"/>
            <a:ext cx="6500858" cy="646331"/>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Gamma-ray Sky from Fermi: Neutron Stars and their Environment</a:t>
            </a:r>
          </a:p>
          <a:p>
            <a:r>
              <a:rPr lang="en-US" altLang="zh-CN" dirty="0" smtClean="0">
                <a:latin typeface="Times New Roman" pitchFamily="18" charset="0"/>
                <a:cs typeface="Times New Roman" pitchFamily="18" charset="0"/>
              </a:rPr>
              <a:t>June 21-25, 2010, Hong Kong</a:t>
            </a:r>
            <a:endParaRPr lang="zh-CN" altLang="en-US" dirty="0">
              <a:latin typeface="Times New Roman" pitchFamily="18" charset="0"/>
              <a:cs typeface="Times New Roman" pitchFamily="18" charset="0"/>
            </a:endParaRPr>
          </a:p>
        </p:txBody>
      </p:sp>
      <p:sp>
        <p:nvSpPr>
          <p:cNvPr id="9" name="Rectangle 6"/>
          <p:cNvSpPr txBox="1">
            <a:spLocks noChangeArrowheads="1"/>
          </p:cNvSpPr>
          <p:nvPr/>
        </p:nvSpPr>
        <p:spPr>
          <a:xfrm>
            <a:off x="0" y="1285861"/>
            <a:ext cx="9144000" cy="12858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228600" anchor="b">
            <a:noAutofit/>
            <a:scene3d>
              <a:camera prst="orthographicFront"/>
              <a:lightRig rig="soft" dir="t">
                <a:rot lat="0" lon="0" rev="2400000"/>
              </a:lightRig>
            </a:scene3d>
            <a:sp3d>
              <a:bevelT w="19050" h="12700"/>
            </a:sp3d>
          </a:bodyPr>
          <a:lstStyle/>
          <a:p>
            <a:pPr lvl="0" algn="ctr">
              <a:spcBef>
                <a:spcPct val="0"/>
              </a:spcBef>
            </a:pPr>
            <a:r>
              <a:rPr kumimoji="0" lang="en-US" altLang="zh-CN" sz="4000" b="1" i="0" u="none" strike="noStrike" kern="1200" cap="none" spc="0" normalizeH="0" baseline="0" noProof="0" dirty="0" smtClean="0">
                <a:ln>
                  <a:noFill/>
                </a:ln>
                <a:solidFill>
                  <a:srgbClr val="FF6600"/>
                </a:solidFill>
                <a:effectLst/>
                <a:uLnTx/>
                <a:uFillTx/>
                <a:ea typeface="华文行楷" pitchFamily="2" charset="-122"/>
                <a:cs typeface="+mj-cs"/>
              </a:rPr>
              <a:t>Modeling GRB Afterglow</a:t>
            </a:r>
            <a:r>
              <a:rPr lang="en-US" altLang="zh-CN" sz="4000" b="1" dirty="0" smtClean="0">
                <a:solidFill>
                  <a:srgbClr val="FF6600"/>
                </a:solidFill>
                <a:ea typeface="华文行楷" pitchFamily="2" charset="-122"/>
                <a:cs typeface="+mj-cs"/>
              </a:rPr>
              <a:t>s </a:t>
            </a:r>
          </a:p>
          <a:p>
            <a:pPr lvl="0" algn="ctr">
              <a:spcBef>
                <a:spcPct val="0"/>
              </a:spcBef>
            </a:pPr>
            <a:r>
              <a:rPr lang="en-US" altLang="zh-CN" sz="4000" b="1" dirty="0" smtClean="0">
                <a:solidFill>
                  <a:srgbClr val="FF6600"/>
                </a:solidFill>
                <a:ea typeface="华文行楷" pitchFamily="2" charset="-122"/>
                <a:cs typeface="+mj-cs"/>
              </a:rPr>
              <a:t>Numerically</a:t>
            </a:r>
            <a:endParaRPr kumimoji="0" lang="zh-CN" altLang="en-US" sz="4000" b="1" i="0" u="none" strike="noStrike" kern="1200" cap="none" spc="0" normalizeH="0" baseline="0" noProof="0" dirty="0">
              <a:ln>
                <a:noFill/>
              </a:ln>
              <a:solidFill>
                <a:srgbClr val="FF6600"/>
              </a:solidFill>
              <a:effectLst/>
              <a:uLnTx/>
              <a:uFillTx/>
              <a:ea typeface="+mj-ea"/>
              <a:cs typeface="Times New Roman" pitchFamily="18" charset="0"/>
            </a:endParaRPr>
          </a:p>
        </p:txBody>
      </p:sp>
      <p:sp>
        <p:nvSpPr>
          <p:cNvPr id="10" name="Rectangle 10"/>
          <p:cNvSpPr txBox="1">
            <a:spLocks noChangeArrowheads="1"/>
          </p:cNvSpPr>
          <p:nvPr/>
        </p:nvSpPr>
        <p:spPr>
          <a:xfrm>
            <a:off x="0" y="4143380"/>
            <a:ext cx="9144000" cy="35719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228600" anchor="b">
            <a:normAutofit lnSpcReduction="10000"/>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smtClean="0">
                <a:ln>
                  <a:noFill/>
                </a:ln>
                <a:solidFill>
                  <a:schemeClr val="tx2">
                    <a:tint val="100000"/>
                    <a:shade val="90000"/>
                    <a:satMod val="250000"/>
                    <a:alpha val="100000"/>
                  </a:schemeClr>
                </a:solidFill>
                <a:uLnTx/>
                <a:uFillTx/>
                <a:latin typeface="Times New Roman" pitchFamily="18" charset="0"/>
                <a:ea typeface="+mj-ea"/>
                <a:cs typeface="Times New Roman" pitchFamily="18" charset="0"/>
              </a:rPr>
              <a:t>Kong </a:t>
            </a:r>
            <a:r>
              <a:rPr kumimoji="0" lang="en-US" altLang="zh-CN" b="1" i="0" u="none" strike="noStrike" kern="1200" cap="none" spc="0" normalizeH="0" baseline="0" noProof="0" dirty="0" err="1" smtClean="0">
                <a:ln>
                  <a:noFill/>
                </a:ln>
                <a:solidFill>
                  <a:schemeClr val="tx2">
                    <a:tint val="100000"/>
                    <a:shade val="90000"/>
                    <a:satMod val="250000"/>
                    <a:alpha val="100000"/>
                  </a:schemeClr>
                </a:solidFill>
                <a:uLnTx/>
                <a:uFillTx/>
                <a:latin typeface="Times New Roman" pitchFamily="18" charset="0"/>
                <a:ea typeface="+mj-ea"/>
                <a:cs typeface="Times New Roman" pitchFamily="18" charset="0"/>
              </a:rPr>
              <a:t>Siwei</a:t>
            </a:r>
            <a:endParaRPr kumimoji="0" lang="zh-CN" altLang="en-US" b="1" i="0" u="none" strike="noStrike" kern="1200" cap="none" spc="0" normalizeH="0" baseline="0" noProof="0" dirty="0">
              <a:ln>
                <a:noFill/>
              </a:ln>
              <a:solidFill>
                <a:schemeClr val="tx2">
                  <a:tint val="100000"/>
                  <a:shade val="90000"/>
                  <a:satMod val="250000"/>
                  <a:alpha val="100000"/>
                </a:schemeClr>
              </a:solidFill>
              <a:uLnTx/>
              <a:uFillTx/>
              <a:latin typeface="Times New Roman" pitchFamily="18" charset="0"/>
              <a:ea typeface="+mj-ea"/>
              <a:cs typeface="Times New Roman" pitchFamily="18" charset="0"/>
            </a:endParaRPr>
          </a:p>
        </p:txBody>
      </p:sp>
      <p:sp>
        <p:nvSpPr>
          <p:cNvPr id="11" name="Rectangle 10"/>
          <p:cNvSpPr txBox="1">
            <a:spLocks noChangeArrowheads="1"/>
          </p:cNvSpPr>
          <p:nvPr/>
        </p:nvSpPr>
        <p:spPr>
          <a:xfrm>
            <a:off x="-32" y="4714884"/>
            <a:ext cx="9144000" cy="35719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228600" anchor="b">
            <a:normAutofit lnSpcReduction="10000"/>
            <a:scene3d>
              <a:camera prst="orthographicFront"/>
              <a:lightRig rig="soft" dir="t">
                <a:rot lat="0" lon="0" rev="2400000"/>
              </a:lightRig>
            </a:scene3d>
            <a:sp3d>
              <a:bevelT w="19050" h="12700"/>
            </a:sp3d>
          </a:bodyPr>
          <a:lstStyle/>
          <a:p>
            <a:pPr algn="ctr"/>
            <a:r>
              <a:rPr lang="en-US" altLang="zh-CN" dirty="0" smtClean="0">
                <a:latin typeface="Times New Roman" pitchFamily="18" charset="0"/>
                <a:cs typeface="Times New Roman" pitchFamily="18" charset="0"/>
              </a:rPr>
              <a:t>Department of Astronomy, Nanjing University, China</a:t>
            </a:r>
            <a:endParaRPr lang="en-US" altLang="zh-CN" dirty="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4.jpg"/>
          <p:cNvPicPr>
            <a:picLocks noChangeAspect="1"/>
          </p:cNvPicPr>
          <p:nvPr/>
        </p:nvPicPr>
        <p:blipFill>
          <a:blip r:embed="rId2" cstate="print"/>
          <a:stretch>
            <a:fillRect/>
          </a:stretch>
        </p:blipFill>
        <p:spPr>
          <a:xfrm>
            <a:off x="1625648" y="2000240"/>
            <a:ext cx="6018186" cy="4000528"/>
          </a:xfrm>
          <a:prstGeom prst="rect">
            <a:avLst/>
          </a:prstGeom>
        </p:spPr>
      </p:pic>
      <p:sp>
        <p:nvSpPr>
          <p:cNvPr id="9" name="TextBox 8"/>
          <p:cNvSpPr txBox="1"/>
          <p:nvPr/>
        </p:nvSpPr>
        <p:spPr>
          <a:xfrm>
            <a:off x="5580112" y="6050181"/>
            <a:ext cx="2313946" cy="307777"/>
          </a:xfrm>
          <a:prstGeom prst="rect">
            <a:avLst/>
          </a:prstGeom>
          <a:noFill/>
        </p:spPr>
        <p:txBody>
          <a:bodyPr wrap="square" rtlCol="0">
            <a:spAutoFit/>
          </a:bodyPr>
          <a:lstStyle/>
          <a:p>
            <a:r>
              <a:rPr lang="en-US" altLang="zh-CN" sz="1400" dirty="0" smtClean="0"/>
              <a:t>(Huang et al. 2000, 2007)</a:t>
            </a:r>
            <a:endParaRPr lang="zh-CN" altLang="en-US" sz="1400" dirty="0" smtClean="0"/>
          </a:p>
        </p:txBody>
      </p:sp>
      <p:sp>
        <p:nvSpPr>
          <p:cNvPr id="7"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Equal Arrival Time Surface Effect</a:t>
            </a:r>
            <a:endParaRPr lang="zh-CN" altLang="en-US" sz="3200" b="1" dirty="0">
              <a:solidFill>
                <a:srgbClr val="FF6600"/>
              </a:solidFill>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966" y="1772816"/>
            <a:ext cx="6809410" cy="2246769"/>
          </a:xfrm>
          <a:prstGeom prst="rect">
            <a:avLst/>
          </a:prstGeom>
          <a:noFill/>
        </p:spPr>
        <p:txBody>
          <a:bodyPr wrap="square" rtlCol="0">
            <a:spAutoFit/>
          </a:bodyPr>
          <a:lstStyle/>
          <a:p>
            <a:r>
              <a:rPr lang="en-US" altLang="zh-CN" sz="2000" dirty="0" smtClean="0"/>
              <a:t>Deduce the basic parameters of the GRB physics:</a:t>
            </a:r>
          </a:p>
          <a:p>
            <a:r>
              <a:rPr lang="en-US" altLang="zh-CN" sz="2000" i="1" dirty="0" err="1" smtClean="0"/>
              <a:t>E</a:t>
            </a:r>
            <a:r>
              <a:rPr lang="en-US" altLang="zh-CN" sz="2000" baseline="-25000" dirty="0" err="1" smtClean="0"/>
              <a:t>iso</a:t>
            </a:r>
            <a:r>
              <a:rPr lang="en-US" altLang="zh-CN" sz="2000" dirty="0" smtClean="0"/>
              <a:t> --- Isotropic energy in the jet</a:t>
            </a:r>
          </a:p>
          <a:p>
            <a:r>
              <a:rPr lang="el-GR" altLang="zh-CN" sz="2000" i="1" dirty="0" smtClean="0"/>
              <a:t>θ</a:t>
            </a:r>
            <a:r>
              <a:rPr lang="en-US" altLang="zh-CN" sz="2000" baseline="-25000" dirty="0" smtClean="0"/>
              <a:t>0</a:t>
            </a:r>
            <a:r>
              <a:rPr lang="zh-CN" altLang="en-US" sz="2000" dirty="0" smtClean="0"/>
              <a:t> </a:t>
            </a:r>
            <a:r>
              <a:rPr lang="en-US" altLang="zh-CN" sz="2000" dirty="0" smtClean="0"/>
              <a:t>---</a:t>
            </a:r>
            <a:r>
              <a:rPr lang="zh-CN" altLang="en-US" sz="2000" dirty="0" smtClean="0"/>
              <a:t> </a:t>
            </a:r>
            <a:r>
              <a:rPr lang="en-US" altLang="zh-CN" sz="2000" dirty="0" smtClean="0"/>
              <a:t>Half opening angle of the jet</a:t>
            </a:r>
          </a:p>
          <a:p>
            <a:r>
              <a:rPr lang="en-US" altLang="zh-CN" sz="2000" i="1" dirty="0" smtClean="0"/>
              <a:t>n</a:t>
            </a:r>
            <a:r>
              <a:rPr lang="en-US" altLang="zh-CN" sz="2000" dirty="0" smtClean="0"/>
              <a:t> --- Environmental density</a:t>
            </a:r>
          </a:p>
          <a:p>
            <a:r>
              <a:rPr lang="en-US" altLang="zh-CN" sz="2000" i="1" dirty="0" err="1" smtClean="0"/>
              <a:t>ε</a:t>
            </a:r>
            <a:r>
              <a:rPr lang="en-US" altLang="zh-CN" sz="2000" i="1" baseline="-25000" dirty="0" err="1" smtClean="0"/>
              <a:t>e</a:t>
            </a:r>
            <a:r>
              <a:rPr lang="en-US" altLang="zh-CN" sz="2000" dirty="0" smtClean="0"/>
              <a:t> ---</a:t>
            </a:r>
            <a:r>
              <a:rPr lang="zh-CN" altLang="en-US" sz="2000" dirty="0" smtClean="0"/>
              <a:t> </a:t>
            </a:r>
            <a:r>
              <a:rPr lang="en-US" altLang="zh-CN" sz="2000" dirty="0" smtClean="0"/>
              <a:t>Electron energy fraction</a:t>
            </a:r>
          </a:p>
          <a:p>
            <a:r>
              <a:rPr lang="en-US" altLang="zh-CN" sz="2000" i="1" dirty="0" err="1" smtClean="0"/>
              <a:t>ε</a:t>
            </a:r>
            <a:r>
              <a:rPr lang="en-US" altLang="zh-CN" sz="2000" i="1" baseline="-25000" dirty="0" err="1" smtClean="0"/>
              <a:t>B</a:t>
            </a:r>
            <a:r>
              <a:rPr lang="en-US" altLang="zh-CN" sz="2000" dirty="0" smtClean="0"/>
              <a:t> ---</a:t>
            </a:r>
            <a:r>
              <a:rPr lang="zh-CN" altLang="en-US" sz="2000" dirty="0" smtClean="0"/>
              <a:t> </a:t>
            </a:r>
            <a:r>
              <a:rPr lang="en-US" altLang="zh-CN" sz="2000" dirty="0" smtClean="0"/>
              <a:t>Magnetic field energy fraction</a:t>
            </a:r>
          </a:p>
          <a:p>
            <a:r>
              <a:rPr lang="en-US" altLang="zh-CN" sz="2000" i="1" dirty="0" smtClean="0"/>
              <a:t>p</a:t>
            </a:r>
            <a:r>
              <a:rPr lang="en-US" altLang="zh-CN" sz="2000" dirty="0" smtClean="0"/>
              <a:t> --- Power-law index for the electron energy spectrum</a:t>
            </a:r>
          </a:p>
        </p:txBody>
      </p:sp>
      <p:sp>
        <p:nvSpPr>
          <p:cNvPr id="5"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Purpose of the Modeling</a:t>
            </a:r>
            <a:endParaRPr lang="zh-CN" altLang="en-US" sz="3200" b="1" dirty="0">
              <a:solidFill>
                <a:srgbClr val="FF6600"/>
              </a:solidFill>
              <a:effectLst/>
              <a:latin typeface="Times New Roman" pitchFamily="18" charset="0"/>
              <a:cs typeface="Times New Roman" pitchFamily="18" charset="0"/>
            </a:endParaRPr>
          </a:p>
        </p:txBody>
      </p:sp>
      <p:sp>
        <p:nvSpPr>
          <p:cNvPr id="6" name="TextBox 5"/>
          <p:cNvSpPr txBox="1"/>
          <p:nvPr/>
        </p:nvSpPr>
        <p:spPr>
          <a:xfrm>
            <a:off x="1146966" y="4720248"/>
            <a:ext cx="7025434" cy="1015663"/>
          </a:xfrm>
          <a:prstGeom prst="rect">
            <a:avLst/>
          </a:prstGeom>
          <a:noFill/>
        </p:spPr>
        <p:txBody>
          <a:bodyPr wrap="square" rtlCol="0">
            <a:spAutoFit/>
          </a:bodyPr>
          <a:lstStyle/>
          <a:p>
            <a:pPr algn="just"/>
            <a:r>
              <a:rPr lang="en-US" altLang="zh-CN" sz="2000" dirty="0" smtClean="0"/>
              <a:t>These parameters are useful in studying the central engines and environments of GRBs, and also useful in the research of shock physics.</a:t>
            </a:r>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ic01.jpg"/>
          <p:cNvPicPr>
            <a:picLocks noChangeAspect="1"/>
          </p:cNvPicPr>
          <p:nvPr/>
        </p:nvPicPr>
        <p:blipFill>
          <a:blip r:embed="rId2" cstate="print"/>
          <a:stretch>
            <a:fillRect/>
          </a:stretch>
        </p:blipFill>
        <p:spPr>
          <a:xfrm>
            <a:off x="857224" y="1764535"/>
            <a:ext cx="2928958" cy="4236233"/>
          </a:xfrm>
          <a:prstGeom prst="rect">
            <a:avLst/>
          </a:prstGeom>
        </p:spPr>
      </p:pic>
      <p:pic>
        <p:nvPicPr>
          <p:cNvPr id="5" name="图片 4" descr="Pic02.jpg"/>
          <p:cNvPicPr>
            <a:picLocks noChangeAspect="1"/>
          </p:cNvPicPr>
          <p:nvPr/>
        </p:nvPicPr>
        <p:blipFill>
          <a:blip r:embed="rId3" cstate="print"/>
          <a:stretch>
            <a:fillRect/>
          </a:stretch>
        </p:blipFill>
        <p:spPr>
          <a:xfrm>
            <a:off x="4214810" y="2928934"/>
            <a:ext cx="4106472" cy="3071834"/>
          </a:xfrm>
          <a:prstGeom prst="rect">
            <a:avLst/>
          </a:prstGeom>
        </p:spPr>
      </p:pic>
      <p:sp>
        <p:nvSpPr>
          <p:cNvPr id="6" name="TextBox 5"/>
          <p:cNvSpPr txBox="1"/>
          <p:nvPr/>
        </p:nvSpPr>
        <p:spPr>
          <a:xfrm>
            <a:off x="714348" y="6143644"/>
            <a:ext cx="7643866" cy="369332"/>
          </a:xfrm>
          <a:prstGeom prst="rect">
            <a:avLst/>
          </a:prstGeom>
          <a:noFill/>
        </p:spPr>
        <p:txBody>
          <a:bodyPr wrap="square" rtlCol="0">
            <a:spAutoFit/>
          </a:bodyPr>
          <a:lstStyle/>
          <a:p>
            <a:r>
              <a:rPr lang="en-US" altLang="zh-CN" b="1" dirty="0" smtClean="0"/>
              <a:t>KSW</a:t>
            </a:r>
            <a:r>
              <a:rPr lang="en-US" altLang="zh-CN" dirty="0" smtClean="0"/>
              <a:t>, Huang, Cheng, &amp; Lu, 2009, Sci. China-Phys. Mech. Astron, 52, 2047</a:t>
            </a:r>
            <a:endParaRPr lang="zh-CN" altLang="en-US" dirty="0"/>
          </a:p>
        </p:txBody>
      </p:sp>
      <p:pic>
        <p:nvPicPr>
          <p:cNvPr id="7" name="图片 6" descr="001.jpg"/>
          <p:cNvPicPr>
            <a:picLocks noChangeAspect="1"/>
          </p:cNvPicPr>
          <p:nvPr/>
        </p:nvPicPr>
        <p:blipFill>
          <a:blip r:embed="rId4" cstate="print"/>
          <a:stretch>
            <a:fillRect/>
          </a:stretch>
        </p:blipFill>
        <p:spPr>
          <a:xfrm>
            <a:off x="4206211" y="1785926"/>
            <a:ext cx="4401543" cy="857256"/>
          </a:xfrm>
          <a:prstGeom prst="rect">
            <a:avLst/>
          </a:prstGeom>
        </p:spPr>
      </p:pic>
      <p:sp>
        <p:nvSpPr>
          <p:cNvPr id="8"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Modeling GRB 980703</a:t>
            </a:r>
            <a:endParaRPr lang="zh-CN" altLang="en-US" sz="3200" b="1" dirty="0">
              <a:solidFill>
                <a:srgbClr val="FF6600"/>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2" y="692331"/>
            <a:ext cx="9144000" cy="2593793"/>
            <a:chOff x="-32" y="692331"/>
            <a:chExt cx="9144000" cy="2593793"/>
          </a:xfrm>
        </p:grpSpPr>
        <p:grpSp>
          <p:nvGrpSpPr>
            <p:cNvPr id="2" name="组合 1"/>
            <p:cNvGrpSpPr/>
            <p:nvPr/>
          </p:nvGrpSpPr>
          <p:grpSpPr>
            <a:xfrm>
              <a:off x="300663" y="692331"/>
              <a:ext cx="8539511" cy="2286016"/>
              <a:chOff x="247331" y="285728"/>
              <a:chExt cx="8539511" cy="2286016"/>
            </a:xfrm>
          </p:grpSpPr>
          <p:pic>
            <p:nvPicPr>
              <p:cNvPr id="3" name="图片 2" descr="001.jpg"/>
              <p:cNvPicPr>
                <a:picLocks noChangeAspect="1"/>
              </p:cNvPicPr>
              <p:nvPr/>
            </p:nvPicPr>
            <p:blipFill>
              <a:blip r:embed="rId2" cstate="print"/>
              <a:stretch>
                <a:fillRect/>
              </a:stretch>
            </p:blipFill>
            <p:spPr>
              <a:xfrm>
                <a:off x="247331" y="285728"/>
                <a:ext cx="4722759" cy="2286016"/>
              </a:xfrm>
              <a:prstGeom prst="rect">
                <a:avLst/>
              </a:prstGeom>
            </p:spPr>
          </p:pic>
          <p:pic>
            <p:nvPicPr>
              <p:cNvPr id="4" name="图片 3" descr="002.jpg"/>
              <p:cNvPicPr>
                <a:picLocks noChangeAspect="1"/>
              </p:cNvPicPr>
              <p:nvPr/>
            </p:nvPicPr>
            <p:blipFill>
              <a:blip r:embed="rId3" cstate="print"/>
              <a:stretch>
                <a:fillRect/>
              </a:stretch>
            </p:blipFill>
            <p:spPr>
              <a:xfrm>
                <a:off x="5255873" y="285728"/>
                <a:ext cx="3530969" cy="2286016"/>
              </a:xfrm>
              <a:prstGeom prst="rect">
                <a:avLst/>
              </a:prstGeom>
            </p:spPr>
          </p:pic>
        </p:grpSp>
        <p:sp>
          <p:nvSpPr>
            <p:cNvPr id="5" name="TextBox 4"/>
            <p:cNvSpPr txBox="1"/>
            <p:nvPr/>
          </p:nvSpPr>
          <p:spPr>
            <a:xfrm>
              <a:off x="-32" y="2978347"/>
              <a:ext cx="9144000" cy="307777"/>
            </a:xfrm>
            <a:prstGeom prst="rect">
              <a:avLst/>
            </a:prstGeom>
            <a:noFill/>
          </p:spPr>
          <p:txBody>
            <a:bodyPr wrap="square" rtlCol="0">
              <a:spAutoFit/>
            </a:bodyPr>
            <a:lstStyle/>
            <a:p>
              <a:pPr algn="ctr"/>
              <a:r>
                <a:rPr lang="en-US" altLang="zh-CN" sz="1400" dirty="0" smtClean="0"/>
                <a:t>(</a:t>
              </a:r>
              <a:r>
                <a:rPr lang="en-US" altLang="zh-CN" sz="1400" dirty="0" err="1" smtClean="0"/>
                <a:t>Panaitescu</a:t>
              </a:r>
              <a:r>
                <a:rPr lang="en-US" altLang="zh-CN" sz="1400" dirty="0" smtClean="0"/>
                <a:t> &amp; Kumar, 2001)</a:t>
              </a:r>
              <a:endParaRPr lang="zh-CN" altLang="en-US" sz="1400" dirty="0" smtClean="0"/>
            </a:p>
          </p:txBody>
        </p:sp>
      </p:grpSp>
      <p:grpSp>
        <p:nvGrpSpPr>
          <p:cNvPr id="14" name="组合 13"/>
          <p:cNvGrpSpPr/>
          <p:nvPr/>
        </p:nvGrpSpPr>
        <p:grpSpPr>
          <a:xfrm>
            <a:off x="0" y="4264231"/>
            <a:ext cx="9144000" cy="2165165"/>
            <a:chOff x="0" y="4071942"/>
            <a:chExt cx="9144000" cy="2165165"/>
          </a:xfrm>
        </p:grpSpPr>
        <p:grpSp>
          <p:nvGrpSpPr>
            <p:cNvPr id="6" name="组合 5"/>
            <p:cNvGrpSpPr/>
            <p:nvPr/>
          </p:nvGrpSpPr>
          <p:grpSpPr>
            <a:xfrm>
              <a:off x="258013" y="4071942"/>
              <a:ext cx="8643997" cy="1857388"/>
              <a:chOff x="214282" y="3929066"/>
              <a:chExt cx="9227227" cy="2214578"/>
            </a:xfrm>
          </p:grpSpPr>
          <p:grpSp>
            <p:nvGrpSpPr>
              <p:cNvPr id="7" name="组合 9"/>
              <p:cNvGrpSpPr/>
              <p:nvPr/>
            </p:nvGrpSpPr>
            <p:grpSpPr>
              <a:xfrm>
                <a:off x="214282" y="3929066"/>
                <a:ext cx="7072362" cy="2214578"/>
                <a:chOff x="357158" y="3286124"/>
                <a:chExt cx="8215370" cy="2928958"/>
              </a:xfrm>
            </p:grpSpPr>
            <p:pic>
              <p:nvPicPr>
                <p:cNvPr id="9" name="图片 6" descr="001.jpg"/>
                <p:cNvPicPr>
                  <a:picLocks noChangeAspect="1"/>
                </p:cNvPicPr>
                <p:nvPr/>
              </p:nvPicPr>
              <p:blipFill>
                <a:blip r:embed="rId4" cstate="print"/>
                <a:stretch>
                  <a:fillRect/>
                </a:stretch>
              </p:blipFill>
              <p:spPr>
                <a:xfrm>
                  <a:off x="357158" y="3286124"/>
                  <a:ext cx="2192742" cy="2928934"/>
                </a:xfrm>
                <a:prstGeom prst="rect">
                  <a:avLst/>
                </a:prstGeom>
              </p:spPr>
            </p:pic>
            <p:pic>
              <p:nvPicPr>
                <p:cNvPr id="10" name="图片 9" descr="002.jpg"/>
                <p:cNvPicPr>
                  <a:picLocks noChangeAspect="1"/>
                </p:cNvPicPr>
                <p:nvPr/>
              </p:nvPicPr>
              <p:blipFill>
                <a:blip r:embed="rId5" cstate="print"/>
                <a:stretch>
                  <a:fillRect/>
                </a:stretch>
              </p:blipFill>
              <p:spPr>
                <a:xfrm>
                  <a:off x="2643174" y="3286124"/>
                  <a:ext cx="2902712" cy="2928958"/>
                </a:xfrm>
                <a:prstGeom prst="rect">
                  <a:avLst/>
                </a:prstGeom>
              </p:spPr>
            </p:pic>
            <p:pic>
              <p:nvPicPr>
                <p:cNvPr id="11" name="图片 10" descr="003.jpg"/>
                <p:cNvPicPr>
                  <a:picLocks noChangeAspect="1"/>
                </p:cNvPicPr>
                <p:nvPr/>
              </p:nvPicPr>
              <p:blipFill>
                <a:blip r:embed="rId6" cstate="print"/>
                <a:stretch>
                  <a:fillRect/>
                </a:stretch>
              </p:blipFill>
              <p:spPr>
                <a:xfrm>
                  <a:off x="5643570" y="3286124"/>
                  <a:ext cx="2928958" cy="2928958"/>
                </a:xfrm>
                <a:prstGeom prst="rect">
                  <a:avLst/>
                </a:prstGeom>
              </p:spPr>
            </p:pic>
          </p:grpSp>
          <p:pic>
            <p:nvPicPr>
              <p:cNvPr id="8" name="图片 7" descr="004.jpg"/>
              <p:cNvPicPr>
                <a:picLocks noChangeAspect="1"/>
              </p:cNvPicPr>
              <p:nvPr/>
            </p:nvPicPr>
            <p:blipFill>
              <a:blip r:embed="rId7" cstate="print"/>
              <a:stretch>
                <a:fillRect/>
              </a:stretch>
            </p:blipFill>
            <p:spPr>
              <a:xfrm>
                <a:off x="7358082" y="3929066"/>
                <a:ext cx="2083427" cy="2214578"/>
              </a:xfrm>
              <a:prstGeom prst="rect">
                <a:avLst/>
              </a:prstGeom>
            </p:spPr>
          </p:pic>
        </p:grpSp>
        <p:sp>
          <p:nvSpPr>
            <p:cNvPr id="12" name="TextBox 11"/>
            <p:cNvSpPr txBox="1"/>
            <p:nvPr/>
          </p:nvSpPr>
          <p:spPr>
            <a:xfrm>
              <a:off x="0" y="5929330"/>
              <a:ext cx="9144000" cy="307777"/>
            </a:xfrm>
            <a:prstGeom prst="rect">
              <a:avLst/>
            </a:prstGeom>
            <a:noFill/>
          </p:spPr>
          <p:txBody>
            <a:bodyPr wrap="square" rtlCol="0">
              <a:spAutoFit/>
            </a:bodyPr>
            <a:lstStyle/>
            <a:p>
              <a:pPr algn="ctr"/>
              <a:r>
                <a:rPr lang="en-US" altLang="zh-CN" sz="1400" dirty="0" smtClean="0"/>
                <a:t>(Yost et al., 2003)</a:t>
              </a:r>
              <a:endParaRPr lang="zh-CN" altLang="en-US" sz="1400" dirty="0"/>
            </a:p>
          </p:txBody>
        </p:sp>
      </p:grpSp>
      <p:sp>
        <p:nvSpPr>
          <p:cNvPr id="13" name="Rectangle 6"/>
          <p:cNvSpPr>
            <a:spLocks noGrp="1" noChangeArrowheads="1"/>
          </p:cNvSpPr>
          <p:nvPr>
            <p:ph type="title"/>
          </p:nvPr>
        </p:nvSpPr>
        <p:spPr>
          <a:xfrm>
            <a:off x="0" y="3071809"/>
            <a:ext cx="9144000" cy="714381"/>
          </a:xfrm>
          <a:noFill/>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txBody>
          <a:bodyPr>
            <a:noAutofit/>
            <a:scene3d>
              <a:camera prst="orthographicFront"/>
              <a:lightRig rig="soft" dir="t">
                <a:rot lat="0" lon="0" rev="2400000"/>
              </a:lightRig>
            </a:scene3d>
            <a:sp3d>
              <a:bevelT w="19050" h="12700"/>
            </a:sp3d>
          </a:bodyPr>
          <a:lstStyle/>
          <a:p>
            <a:pPr algn="ctr"/>
            <a:r>
              <a:rPr lang="en-US" altLang="zh-CN" sz="2400" b="1" dirty="0" smtClean="0">
                <a:solidFill>
                  <a:srgbClr val="FF0000"/>
                </a:solidFill>
                <a:effectLst/>
                <a:latin typeface="+mn-lt"/>
                <a:ea typeface="华文行楷" pitchFamily="2" charset="-122"/>
              </a:rPr>
              <a:t>Some high-energy afterglows detected by LAT</a:t>
            </a:r>
            <a:br>
              <a:rPr lang="en-US" altLang="zh-CN" sz="2400" b="1" dirty="0" smtClean="0">
                <a:solidFill>
                  <a:srgbClr val="FF0000"/>
                </a:solidFill>
                <a:effectLst/>
                <a:latin typeface="+mn-lt"/>
                <a:ea typeface="华文行楷" pitchFamily="2" charset="-122"/>
              </a:rPr>
            </a:br>
            <a:r>
              <a:rPr lang="en-US" altLang="zh-CN" sz="2400" b="1" dirty="0" smtClean="0">
                <a:solidFill>
                  <a:srgbClr val="FF0000"/>
                </a:solidFill>
                <a:effectLst/>
                <a:latin typeface="+mn-lt"/>
                <a:ea typeface="华文行楷" pitchFamily="2" charset="-122"/>
              </a:rPr>
              <a:t>may also be produced by the external shock! </a:t>
            </a:r>
            <a:endParaRPr lang="zh-CN" altLang="en-US" sz="2400" b="1" dirty="0">
              <a:solidFill>
                <a:srgbClr val="FF0000"/>
              </a:solidFill>
              <a:effectLst/>
              <a:latin typeface="+mn-lt"/>
              <a:cs typeface="Times New Roman" pitchFamily="18"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90559" y="1812593"/>
            <a:ext cx="7825073" cy="4188175"/>
            <a:chOff x="690559" y="1812593"/>
            <a:chExt cx="7825073" cy="4188175"/>
          </a:xfrm>
        </p:grpSpPr>
        <p:pic>
          <p:nvPicPr>
            <p:cNvPr id="5" name="图片 4" descr="001.jpg"/>
            <p:cNvPicPr>
              <a:picLocks noChangeAspect="1"/>
            </p:cNvPicPr>
            <p:nvPr/>
          </p:nvPicPr>
          <p:blipFill>
            <a:blip r:embed="rId2" cstate="print"/>
            <a:stretch>
              <a:fillRect/>
            </a:stretch>
          </p:blipFill>
          <p:spPr>
            <a:xfrm>
              <a:off x="4795366" y="4034828"/>
              <a:ext cx="3720266" cy="1952626"/>
            </a:xfrm>
            <a:prstGeom prst="rect">
              <a:avLst/>
            </a:prstGeom>
          </p:spPr>
        </p:pic>
        <p:pic>
          <p:nvPicPr>
            <p:cNvPr id="6" name="图片 5" descr="002.jpg"/>
            <p:cNvPicPr>
              <a:picLocks noChangeAspect="1"/>
            </p:cNvPicPr>
            <p:nvPr/>
          </p:nvPicPr>
          <p:blipFill>
            <a:blip r:embed="rId3" cstate="print"/>
            <a:stretch>
              <a:fillRect/>
            </a:stretch>
          </p:blipFill>
          <p:spPr>
            <a:xfrm>
              <a:off x="690559" y="4025775"/>
              <a:ext cx="3738565" cy="1974993"/>
            </a:xfrm>
            <a:prstGeom prst="rect">
              <a:avLst/>
            </a:prstGeom>
          </p:spPr>
        </p:pic>
        <p:pic>
          <p:nvPicPr>
            <p:cNvPr id="7" name="图片 6" descr="003.jpg"/>
            <p:cNvPicPr>
              <a:picLocks noChangeAspect="1"/>
            </p:cNvPicPr>
            <p:nvPr/>
          </p:nvPicPr>
          <p:blipFill>
            <a:blip r:embed="rId4" cstate="print"/>
            <a:stretch>
              <a:fillRect/>
            </a:stretch>
          </p:blipFill>
          <p:spPr>
            <a:xfrm>
              <a:off x="4786314" y="1812593"/>
              <a:ext cx="3714775" cy="1964544"/>
            </a:xfrm>
            <a:prstGeom prst="rect">
              <a:avLst/>
            </a:prstGeom>
          </p:spPr>
        </p:pic>
        <p:pic>
          <p:nvPicPr>
            <p:cNvPr id="8" name="图片 7" descr="004.jpg"/>
            <p:cNvPicPr>
              <a:picLocks noChangeAspect="1"/>
            </p:cNvPicPr>
            <p:nvPr/>
          </p:nvPicPr>
          <p:blipFill>
            <a:blip r:embed="rId5" cstate="print"/>
            <a:stretch>
              <a:fillRect/>
            </a:stretch>
          </p:blipFill>
          <p:spPr>
            <a:xfrm>
              <a:off x="706281" y="1817966"/>
              <a:ext cx="3722843" cy="1968224"/>
            </a:xfrm>
            <a:prstGeom prst="rect">
              <a:avLst/>
            </a:prstGeom>
          </p:spPr>
        </p:pic>
      </p:grpSp>
      <p:sp>
        <p:nvSpPr>
          <p:cNvPr id="13" name="矩形 12"/>
          <p:cNvSpPr/>
          <p:nvPr/>
        </p:nvSpPr>
        <p:spPr>
          <a:xfrm>
            <a:off x="0" y="6072206"/>
            <a:ext cx="9144000" cy="369332"/>
          </a:xfrm>
          <a:prstGeom prst="rect">
            <a:avLst/>
          </a:prstGeom>
        </p:spPr>
        <p:txBody>
          <a:bodyPr wrap="square">
            <a:spAutoFit/>
          </a:bodyPr>
          <a:lstStyle/>
          <a:p>
            <a:pPr algn="ctr"/>
            <a:r>
              <a:rPr lang="en-US" altLang="zh-CN" dirty="0" smtClean="0"/>
              <a:t>(Kumar &amp; </a:t>
            </a:r>
            <a:r>
              <a:rPr lang="en-US" altLang="zh-CN" dirty="0" err="1" smtClean="0"/>
              <a:t>Barniol</a:t>
            </a:r>
            <a:r>
              <a:rPr lang="en-US" altLang="zh-CN" dirty="0" smtClean="0"/>
              <a:t> Duran, 2009)</a:t>
            </a:r>
            <a:endParaRPr lang="zh-CN" altLang="en-US" dirty="0" smtClean="0"/>
          </a:p>
        </p:txBody>
      </p:sp>
      <p:sp>
        <p:nvSpPr>
          <p:cNvPr id="14"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Adiabatic External Shock</a:t>
            </a:r>
            <a:endParaRPr lang="zh-CN" altLang="en-US" sz="3200" b="1" dirty="0">
              <a:solidFill>
                <a:srgbClr val="FF6600"/>
              </a:solidFill>
              <a:effectLst/>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714348" y="1690184"/>
            <a:ext cx="7741477" cy="4239146"/>
            <a:chOff x="714348" y="1690184"/>
            <a:chExt cx="7741477" cy="4239146"/>
          </a:xfrm>
        </p:grpSpPr>
        <p:pic>
          <p:nvPicPr>
            <p:cNvPr id="5" name="图片 4" descr="001.jpg"/>
            <p:cNvPicPr>
              <a:picLocks noChangeAspect="1"/>
            </p:cNvPicPr>
            <p:nvPr/>
          </p:nvPicPr>
          <p:blipFill>
            <a:blip r:embed="rId2" cstate="print"/>
            <a:stretch>
              <a:fillRect/>
            </a:stretch>
          </p:blipFill>
          <p:spPr>
            <a:xfrm>
              <a:off x="714348" y="1690184"/>
              <a:ext cx="3643338" cy="1953130"/>
            </a:xfrm>
            <a:prstGeom prst="rect">
              <a:avLst/>
            </a:prstGeom>
          </p:spPr>
        </p:pic>
        <p:pic>
          <p:nvPicPr>
            <p:cNvPr id="6" name="图片 5" descr="002.jpg"/>
            <p:cNvPicPr>
              <a:picLocks noChangeAspect="1"/>
            </p:cNvPicPr>
            <p:nvPr/>
          </p:nvPicPr>
          <p:blipFill>
            <a:blip r:embed="rId3" cstate="print"/>
            <a:stretch>
              <a:fillRect/>
            </a:stretch>
          </p:blipFill>
          <p:spPr>
            <a:xfrm>
              <a:off x="4795367" y="1690184"/>
              <a:ext cx="3644156" cy="1928826"/>
            </a:xfrm>
            <a:prstGeom prst="rect">
              <a:avLst/>
            </a:prstGeom>
          </p:spPr>
        </p:pic>
        <p:pic>
          <p:nvPicPr>
            <p:cNvPr id="7" name="图片 6" descr="003.jpg"/>
            <p:cNvPicPr>
              <a:picLocks noChangeAspect="1"/>
            </p:cNvPicPr>
            <p:nvPr/>
          </p:nvPicPr>
          <p:blipFill>
            <a:blip r:embed="rId4" cstate="print"/>
            <a:stretch>
              <a:fillRect/>
            </a:stretch>
          </p:blipFill>
          <p:spPr>
            <a:xfrm>
              <a:off x="714348" y="3968554"/>
              <a:ext cx="3643338" cy="1960071"/>
            </a:xfrm>
            <a:prstGeom prst="rect">
              <a:avLst/>
            </a:prstGeom>
          </p:spPr>
        </p:pic>
        <p:pic>
          <p:nvPicPr>
            <p:cNvPr id="8" name="图片 7" descr="004.jpg"/>
            <p:cNvPicPr>
              <a:picLocks noChangeAspect="1"/>
            </p:cNvPicPr>
            <p:nvPr/>
          </p:nvPicPr>
          <p:blipFill>
            <a:blip r:embed="rId5" cstate="print"/>
            <a:stretch>
              <a:fillRect/>
            </a:stretch>
          </p:blipFill>
          <p:spPr>
            <a:xfrm>
              <a:off x="4786314" y="3961407"/>
              <a:ext cx="3669511" cy="1967923"/>
            </a:xfrm>
            <a:prstGeom prst="rect">
              <a:avLst/>
            </a:prstGeom>
          </p:spPr>
        </p:pic>
      </p:grpSp>
      <p:sp>
        <p:nvSpPr>
          <p:cNvPr id="10" name="矩形 9"/>
          <p:cNvSpPr/>
          <p:nvPr/>
        </p:nvSpPr>
        <p:spPr>
          <a:xfrm>
            <a:off x="0" y="6072206"/>
            <a:ext cx="9144000" cy="369332"/>
          </a:xfrm>
          <a:prstGeom prst="rect">
            <a:avLst/>
          </a:prstGeom>
        </p:spPr>
        <p:txBody>
          <a:bodyPr wrap="square">
            <a:spAutoFit/>
          </a:bodyPr>
          <a:lstStyle/>
          <a:p>
            <a:pPr algn="ctr"/>
            <a:r>
              <a:rPr lang="en-US" altLang="zh-CN" dirty="0" smtClean="0"/>
              <a:t>(</a:t>
            </a:r>
            <a:r>
              <a:rPr lang="en-US" altLang="zh-CN" dirty="0" err="1" smtClean="0"/>
              <a:t>Ghisellini</a:t>
            </a:r>
            <a:r>
              <a:rPr lang="en-US" altLang="zh-CN" dirty="0" smtClean="0"/>
              <a:t> et al., 2010)</a:t>
            </a:r>
            <a:endParaRPr lang="zh-CN" altLang="en-US" dirty="0" smtClean="0"/>
          </a:p>
        </p:txBody>
      </p:sp>
      <p:sp>
        <p:nvSpPr>
          <p:cNvPr id="9" name="Rectangle 6"/>
          <p:cNvSpPr>
            <a:spLocks noGrp="1" noChangeArrowheads="1"/>
          </p:cNvSpPr>
          <p:nvPr>
            <p:ph type="title"/>
          </p:nvPr>
        </p:nvSpPr>
        <p:spPr>
          <a:xfrm>
            <a:off x="0" y="476250"/>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err="1" smtClean="0">
                <a:solidFill>
                  <a:srgbClr val="FF6600"/>
                </a:solidFill>
                <a:effectLst/>
                <a:ea typeface="华文行楷" pitchFamily="2" charset="-122"/>
              </a:rPr>
              <a:t>Radiative</a:t>
            </a:r>
            <a:r>
              <a:rPr lang="en-US" altLang="zh-CN" sz="3200" b="1" dirty="0" smtClean="0">
                <a:solidFill>
                  <a:srgbClr val="FF6600"/>
                </a:solidFill>
                <a:effectLst/>
                <a:ea typeface="华文行楷" pitchFamily="2" charset="-122"/>
              </a:rPr>
              <a:t> External Shock</a:t>
            </a:r>
            <a:endParaRPr lang="zh-CN" altLang="en-US" sz="3200" b="1" dirty="0">
              <a:solidFill>
                <a:srgbClr val="FF6600"/>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071546"/>
            <a:ext cx="7572428" cy="923330"/>
          </a:xfrm>
          <a:prstGeom prst="rect">
            <a:avLst/>
          </a:prstGeom>
          <a:noFill/>
        </p:spPr>
        <p:txBody>
          <a:bodyPr wrap="square" rtlCol="0">
            <a:spAutoFit/>
          </a:bodyPr>
          <a:lstStyle/>
          <a:p>
            <a:pPr algn="just"/>
            <a:r>
              <a:rPr lang="en-US" altLang="zh-CN" dirty="0" smtClean="0">
                <a:ea typeface="华文行楷" pitchFamily="2" charset="-122"/>
              </a:rPr>
              <a:t>The standard fireball model can explain the general features of GRB afterglows. </a:t>
            </a:r>
            <a:r>
              <a:rPr lang="en-US" altLang="zh-CN" b="1" dirty="0" smtClean="0">
                <a:ea typeface="华文行楷" pitchFamily="2" charset="-122"/>
              </a:rPr>
              <a:t>BUT </a:t>
            </a:r>
            <a:r>
              <a:rPr lang="en-US" altLang="zh-CN" dirty="0" smtClean="0">
                <a:ea typeface="华文行楷" pitchFamily="2" charset="-122"/>
              </a:rPr>
              <a:t>there are also some strange features beyond the expectation of the standard model.  </a:t>
            </a:r>
            <a:endParaRPr lang="zh-CN" altLang="en-US" dirty="0" smtClean="0"/>
          </a:p>
        </p:txBody>
      </p:sp>
      <p:sp>
        <p:nvSpPr>
          <p:cNvPr id="3" name="TextBox 2"/>
          <p:cNvSpPr txBox="1"/>
          <p:nvPr/>
        </p:nvSpPr>
        <p:spPr>
          <a:xfrm>
            <a:off x="928662" y="2357430"/>
            <a:ext cx="6500858" cy="369332"/>
          </a:xfrm>
          <a:prstGeom prst="rect">
            <a:avLst/>
          </a:prstGeom>
          <a:noFill/>
        </p:spPr>
        <p:txBody>
          <a:bodyPr wrap="square" rtlCol="0">
            <a:spAutoFit/>
          </a:bodyPr>
          <a:lstStyle/>
          <a:p>
            <a:pPr marL="342900" indent="-342900"/>
            <a:r>
              <a:rPr lang="en-US" altLang="zh-CN" dirty="0" smtClean="0"/>
              <a:t>(1) Steep-shallow-normal decay phase in X-ray afterglow;</a:t>
            </a:r>
          </a:p>
        </p:txBody>
      </p:sp>
      <p:grpSp>
        <p:nvGrpSpPr>
          <p:cNvPr id="10" name="组合 9"/>
          <p:cNvGrpSpPr/>
          <p:nvPr/>
        </p:nvGrpSpPr>
        <p:grpSpPr>
          <a:xfrm>
            <a:off x="-32" y="2857496"/>
            <a:ext cx="9144000" cy="3643314"/>
            <a:chOff x="-32" y="2857496"/>
            <a:chExt cx="9144000" cy="3643314"/>
          </a:xfrm>
        </p:grpSpPr>
        <p:pic>
          <p:nvPicPr>
            <p:cNvPr id="9" name="图片 8" descr="001.jpg"/>
            <p:cNvPicPr>
              <a:picLocks noChangeAspect="1"/>
            </p:cNvPicPr>
            <p:nvPr/>
          </p:nvPicPr>
          <p:blipFill>
            <a:blip r:embed="rId2" cstate="print"/>
            <a:stretch>
              <a:fillRect/>
            </a:stretch>
          </p:blipFill>
          <p:spPr>
            <a:xfrm>
              <a:off x="2373260" y="2857496"/>
              <a:ext cx="4270442" cy="3643314"/>
            </a:xfrm>
            <a:prstGeom prst="rect">
              <a:avLst/>
            </a:prstGeom>
          </p:spPr>
        </p:pic>
        <p:sp>
          <p:nvSpPr>
            <p:cNvPr id="8" name="TextBox 7"/>
            <p:cNvSpPr txBox="1"/>
            <p:nvPr/>
          </p:nvSpPr>
          <p:spPr>
            <a:xfrm>
              <a:off x="-32" y="6086393"/>
              <a:ext cx="9144000" cy="307777"/>
            </a:xfrm>
            <a:prstGeom prst="rect">
              <a:avLst/>
            </a:prstGeom>
            <a:noFill/>
          </p:spPr>
          <p:txBody>
            <a:bodyPr wrap="square" rtlCol="0">
              <a:spAutoFit/>
            </a:bodyPr>
            <a:lstStyle/>
            <a:p>
              <a:pPr algn="ctr"/>
              <a:r>
                <a:rPr lang="en-US" altLang="zh-CN" sz="1400" dirty="0" smtClean="0">
                  <a:solidFill>
                    <a:schemeClr val="bg1"/>
                  </a:solidFill>
                </a:rPr>
                <a:t>(</a:t>
              </a:r>
              <a:r>
                <a:rPr lang="en-US" altLang="zh-CN" sz="1400" dirty="0" err="1" smtClean="0">
                  <a:solidFill>
                    <a:schemeClr val="bg1"/>
                  </a:solidFill>
                </a:rPr>
                <a:t>Panaitescu</a:t>
              </a:r>
              <a:r>
                <a:rPr lang="en-US" altLang="zh-CN" sz="1400" dirty="0" smtClean="0">
                  <a:solidFill>
                    <a:schemeClr val="bg1"/>
                  </a:solidFill>
                </a:rPr>
                <a:t> 2008)</a:t>
              </a:r>
              <a:endParaRPr lang="zh-CN" altLang="en-US" sz="1400" dirty="0" smtClean="0">
                <a:solidFill>
                  <a:schemeClr val="bg1"/>
                </a:solidFill>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071546"/>
            <a:ext cx="7572428" cy="923330"/>
          </a:xfrm>
          <a:prstGeom prst="rect">
            <a:avLst/>
          </a:prstGeom>
          <a:noFill/>
        </p:spPr>
        <p:txBody>
          <a:bodyPr wrap="square" rtlCol="0">
            <a:spAutoFit/>
          </a:bodyPr>
          <a:lstStyle/>
          <a:p>
            <a:pPr algn="just"/>
            <a:r>
              <a:rPr lang="en-US" altLang="zh-CN" dirty="0" smtClean="0">
                <a:ea typeface="华文行楷" pitchFamily="2" charset="-122"/>
              </a:rPr>
              <a:t>The standard fireball model can explain the general features of GRB afterglows. </a:t>
            </a:r>
            <a:r>
              <a:rPr lang="en-US" altLang="zh-CN" b="1" dirty="0" smtClean="0">
                <a:ea typeface="华文行楷" pitchFamily="2" charset="-122"/>
              </a:rPr>
              <a:t>BUT </a:t>
            </a:r>
            <a:r>
              <a:rPr lang="en-US" altLang="zh-CN" dirty="0" smtClean="0">
                <a:ea typeface="华文行楷" pitchFamily="2" charset="-122"/>
              </a:rPr>
              <a:t>there are also some strange features beyond the expectation of the standard model.  </a:t>
            </a:r>
            <a:endParaRPr lang="zh-CN" altLang="en-US" dirty="0" smtClean="0"/>
          </a:p>
        </p:txBody>
      </p:sp>
      <p:sp>
        <p:nvSpPr>
          <p:cNvPr id="3" name="TextBox 2"/>
          <p:cNvSpPr txBox="1"/>
          <p:nvPr/>
        </p:nvSpPr>
        <p:spPr>
          <a:xfrm>
            <a:off x="928662" y="2357430"/>
            <a:ext cx="6500858" cy="369332"/>
          </a:xfrm>
          <a:prstGeom prst="rect">
            <a:avLst/>
          </a:prstGeom>
          <a:noFill/>
        </p:spPr>
        <p:txBody>
          <a:bodyPr wrap="square" rtlCol="0">
            <a:spAutoFit/>
          </a:bodyPr>
          <a:lstStyle/>
          <a:p>
            <a:pPr marL="342900" indent="-342900"/>
            <a:r>
              <a:rPr lang="en-US" altLang="zh-CN" dirty="0" smtClean="0"/>
              <a:t>(1) Steep-shallow-normal decay phase in X-ray afterglow;</a:t>
            </a:r>
          </a:p>
        </p:txBody>
      </p:sp>
      <p:sp>
        <p:nvSpPr>
          <p:cNvPr id="6" name="TextBox 5"/>
          <p:cNvSpPr txBox="1"/>
          <p:nvPr/>
        </p:nvSpPr>
        <p:spPr>
          <a:xfrm>
            <a:off x="928662" y="2643182"/>
            <a:ext cx="6500858" cy="369332"/>
          </a:xfrm>
          <a:prstGeom prst="rect">
            <a:avLst/>
          </a:prstGeom>
          <a:noFill/>
        </p:spPr>
        <p:txBody>
          <a:bodyPr wrap="square" rtlCol="0">
            <a:spAutoFit/>
          </a:bodyPr>
          <a:lstStyle/>
          <a:p>
            <a:pPr marL="342900" indent="-342900"/>
            <a:r>
              <a:rPr lang="en-US" altLang="zh-CN" dirty="0" smtClean="0"/>
              <a:t>(2) Various </a:t>
            </a:r>
            <a:r>
              <a:rPr lang="en-US" altLang="zh-CN" dirty="0" err="1" smtClean="0"/>
              <a:t>rebrightenings</a:t>
            </a:r>
            <a:r>
              <a:rPr lang="en-US" altLang="zh-CN" dirty="0" smtClean="0"/>
              <a:t>;</a:t>
            </a:r>
          </a:p>
        </p:txBody>
      </p:sp>
      <p:grpSp>
        <p:nvGrpSpPr>
          <p:cNvPr id="16" name="组合 15"/>
          <p:cNvGrpSpPr/>
          <p:nvPr/>
        </p:nvGrpSpPr>
        <p:grpSpPr>
          <a:xfrm>
            <a:off x="1143546" y="3078013"/>
            <a:ext cx="6884838" cy="3448970"/>
            <a:chOff x="1143546" y="3078013"/>
            <a:chExt cx="6884838" cy="3448970"/>
          </a:xfrm>
        </p:grpSpPr>
        <p:grpSp>
          <p:nvGrpSpPr>
            <p:cNvPr id="13" name="组合 12"/>
            <p:cNvGrpSpPr/>
            <p:nvPr/>
          </p:nvGrpSpPr>
          <p:grpSpPr>
            <a:xfrm>
              <a:off x="1143546" y="3078013"/>
              <a:ext cx="6884838" cy="3168352"/>
              <a:chOff x="1071538" y="3286124"/>
              <a:chExt cx="7000924" cy="3214710"/>
            </a:xfrm>
          </p:grpSpPr>
          <p:grpSp>
            <p:nvGrpSpPr>
              <p:cNvPr id="12" name="组合 11"/>
              <p:cNvGrpSpPr/>
              <p:nvPr/>
            </p:nvGrpSpPr>
            <p:grpSpPr>
              <a:xfrm>
                <a:off x="4610167" y="3286124"/>
                <a:ext cx="3462295" cy="3214710"/>
                <a:chOff x="4610167" y="3286124"/>
                <a:chExt cx="3462295" cy="3214710"/>
              </a:xfrm>
            </p:grpSpPr>
            <p:pic>
              <p:nvPicPr>
                <p:cNvPr id="7" name="图片 6" descr="111.jpg"/>
                <p:cNvPicPr>
                  <a:picLocks noChangeAspect="1"/>
                </p:cNvPicPr>
                <p:nvPr/>
              </p:nvPicPr>
              <p:blipFill>
                <a:blip r:embed="rId2" cstate="print"/>
                <a:stretch>
                  <a:fillRect/>
                </a:stretch>
              </p:blipFill>
              <p:spPr>
                <a:xfrm>
                  <a:off x="4610167" y="3286124"/>
                  <a:ext cx="3462295" cy="3214710"/>
                </a:xfrm>
                <a:prstGeom prst="rect">
                  <a:avLst/>
                </a:prstGeom>
              </p:spPr>
            </p:pic>
            <p:sp>
              <p:nvSpPr>
                <p:cNvPr id="9" name="TextBox 8"/>
                <p:cNvSpPr txBox="1"/>
                <p:nvPr/>
              </p:nvSpPr>
              <p:spPr>
                <a:xfrm>
                  <a:off x="6500826" y="3509191"/>
                  <a:ext cx="1285884" cy="276999"/>
                </a:xfrm>
                <a:prstGeom prst="rect">
                  <a:avLst/>
                </a:prstGeom>
                <a:noFill/>
              </p:spPr>
              <p:txBody>
                <a:bodyPr wrap="square" rtlCol="0">
                  <a:spAutoFit/>
                </a:bodyPr>
                <a:lstStyle/>
                <a:p>
                  <a:r>
                    <a:rPr lang="en-US" altLang="zh-CN" sz="1200" dirty="0" smtClean="0">
                      <a:solidFill>
                        <a:schemeClr val="bg1"/>
                      </a:solidFill>
                    </a:rPr>
                    <a:t>GRB 071010A</a:t>
                  </a:r>
                  <a:endParaRPr lang="zh-CN" altLang="en-US" sz="1200" dirty="0">
                    <a:solidFill>
                      <a:schemeClr val="bg1"/>
                    </a:solidFill>
                  </a:endParaRPr>
                </a:p>
              </p:txBody>
            </p:sp>
          </p:grpSp>
          <p:grpSp>
            <p:nvGrpSpPr>
              <p:cNvPr id="11" name="组合 10"/>
              <p:cNvGrpSpPr/>
              <p:nvPr/>
            </p:nvGrpSpPr>
            <p:grpSpPr>
              <a:xfrm>
                <a:off x="1071538" y="3286124"/>
                <a:ext cx="3214710" cy="3214710"/>
                <a:chOff x="1071538" y="3286124"/>
                <a:chExt cx="3214710" cy="3214710"/>
              </a:xfrm>
            </p:grpSpPr>
            <p:pic>
              <p:nvPicPr>
                <p:cNvPr id="8" name="图片 7" descr="333.jpg"/>
                <p:cNvPicPr>
                  <a:picLocks noChangeAspect="1"/>
                </p:cNvPicPr>
                <p:nvPr/>
              </p:nvPicPr>
              <p:blipFill>
                <a:blip r:embed="rId3" cstate="print"/>
                <a:stretch>
                  <a:fillRect/>
                </a:stretch>
              </p:blipFill>
              <p:spPr>
                <a:xfrm>
                  <a:off x="1071538" y="3286124"/>
                  <a:ext cx="3214710" cy="3214710"/>
                </a:xfrm>
                <a:prstGeom prst="rect">
                  <a:avLst/>
                </a:prstGeom>
              </p:spPr>
            </p:pic>
            <p:sp>
              <p:nvSpPr>
                <p:cNvPr id="10" name="TextBox 9"/>
                <p:cNvSpPr txBox="1"/>
                <p:nvPr/>
              </p:nvSpPr>
              <p:spPr>
                <a:xfrm>
                  <a:off x="2143108" y="5000636"/>
                  <a:ext cx="1071570" cy="276999"/>
                </a:xfrm>
                <a:prstGeom prst="rect">
                  <a:avLst/>
                </a:prstGeom>
                <a:noFill/>
              </p:spPr>
              <p:txBody>
                <a:bodyPr wrap="square" rtlCol="0">
                  <a:spAutoFit/>
                </a:bodyPr>
                <a:lstStyle/>
                <a:p>
                  <a:r>
                    <a:rPr lang="en-US" altLang="zh-CN" sz="1200" dirty="0" smtClean="0">
                      <a:solidFill>
                        <a:schemeClr val="bg1"/>
                      </a:solidFill>
                    </a:rPr>
                    <a:t>GRB 071003</a:t>
                  </a:r>
                  <a:endParaRPr lang="zh-CN" altLang="en-US" sz="1200" dirty="0">
                    <a:solidFill>
                      <a:schemeClr val="bg1"/>
                    </a:solidFill>
                  </a:endParaRPr>
                </a:p>
              </p:txBody>
            </p:sp>
          </p:grpSp>
        </p:grpSp>
        <p:sp>
          <p:nvSpPr>
            <p:cNvPr id="14" name="矩形 13"/>
            <p:cNvSpPr/>
            <p:nvPr/>
          </p:nvSpPr>
          <p:spPr>
            <a:xfrm>
              <a:off x="5508104" y="6219206"/>
              <a:ext cx="1872208" cy="307777"/>
            </a:xfrm>
            <a:prstGeom prst="rect">
              <a:avLst/>
            </a:prstGeom>
          </p:spPr>
          <p:txBody>
            <a:bodyPr wrap="square">
              <a:spAutoFit/>
            </a:bodyPr>
            <a:lstStyle/>
            <a:p>
              <a:r>
                <a:rPr lang="en-US" altLang="zh-CN" sz="1400" dirty="0" smtClean="0"/>
                <a:t>(</a:t>
              </a:r>
              <a:r>
                <a:rPr lang="en-US" altLang="zh-CN" sz="1400" dirty="0" err="1" smtClean="0"/>
                <a:t>Covino</a:t>
              </a:r>
              <a:r>
                <a:rPr lang="en-US" altLang="zh-CN" sz="1400" dirty="0" smtClean="0"/>
                <a:t> et al., 2008)</a:t>
              </a:r>
              <a:endParaRPr lang="zh-CN" altLang="en-US" sz="1400" dirty="0" smtClean="0"/>
            </a:p>
          </p:txBody>
        </p:sp>
        <p:sp>
          <p:nvSpPr>
            <p:cNvPr id="15" name="矩形 14"/>
            <p:cNvSpPr/>
            <p:nvPr/>
          </p:nvSpPr>
          <p:spPr>
            <a:xfrm>
              <a:off x="1835696" y="6219206"/>
              <a:ext cx="1872208" cy="307777"/>
            </a:xfrm>
            <a:prstGeom prst="rect">
              <a:avLst/>
            </a:prstGeom>
          </p:spPr>
          <p:txBody>
            <a:bodyPr wrap="square">
              <a:spAutoFit/>
            </a:bodyPr>
            <a:lstStyle/>
            <a:p>
              <a:r>
                <a:rPr lang="en-US" altLang="zh-CN" sz="1400" dirty="0" smtClean="0"/>
                <a:t>(</a:t>
              </a:r>
              <a:r>
                <a:rPr lang="en-US" altLang="zh-CN" sz="1400" dirty="0" err="1" smtClean="0"/>
                <a:t>Perley</a:t>
              </a:r>
              <a:r>
                <a:rPr lang="en-US" altLang="zh-CN" sz="1400" dirty="0" smtClean="0"/>
                <a:t> et al., 2008)</a:t>
              </a:r>
              <a:endParaRPr lang="zh-CN" altLang="en-US" sz="1400" dirty="0" smtClean="0"/>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071546"/>
            <a:ext cx="7572428" cy="923330"/>
          </a:xfrm>
          <a:prstGeom prst="rect">
            <a:avLst/>
          </a:prstGeom>
          <a:noFill/>
        </p:spPr>
        <p:txBody>
          <a:bodyPr wrap="square" rtlCol="0">
            <a:spAutoFit/>
          </a:bodyPr>
          <a:lstStyle/>
          <a:p>
            <a:pPr algn="just"/>
            <a:r>
              <a:rPr lang="en-US" altLang="zh-CN" dirty="0" smtClean="0">
                <a:ea typeface="华文行楷" pitchFamily="2" charset="-122"/>
              </a:rPr>
              <a:t>The standard fireball model can explain the general features of GRB afterglows. </a:t>
            </a:r>
            <a:r>
              <a:rPr lang="en-US" altLang="zh-CN" b="1" dirty="0" smtClean="0">
                <a:ea typeface="华文行楷" pitchFamily="2" charset="-122"/>
              </a:rPr>
              <a:t>BUT </a:t>
            </a:r>
            <a:r>
              <a:rPr lang="en-US" altLang="zh-CN" dirty="0" smtClean="0">
                <a:ea typeface="华文行楷" pitchFamily="2" charset="-122"/>
              </a:rPr>
              <a:t>there are also some strange features beyond the expectation of the standard model.  </a:t>
            </a:r>
            <a:endParaRPr lang="zh-CN" altLang="en-US" dirty="0" smtClean="0"/>
          </a:p>
        </p:txBody>
      </p:sp>
      <p:sp>
        <p:nvSpPr>
          <p:cNvPr id="3" name="TextBox 2"/>
          <p:cNvSpPr txBox="1"/>
          <p:nvPr/>
        </p:nvSpPr>
        <p:spPr>
          <a:xfrm>
            <a:off x="928662" y="2357430"/>
            <a:ext cx="6500858" cy="646331"/>
          </a:xfrm>
          <a:prstGeom prst="rect">
            <a:avLst/>
          </a:prstGeom>
          <a:noFill/>
        </p:spPr>
        <p:txBody>
          <a:bodyPr wrap="square" rtlCol="0">
            <a:spAutoFit/>
          </a:bodyPr>
          <a:lstStyle/>
          <a:p>
            <a:pPr marL="342900" indent="-342900"/>
            <a:r>
              <a:rPr lang="en-US" altLang="zh-CN" dirty="0" smtClean="0"/>
              <a:t>(1) Steep-shallow-normal decay phase in X-ray afterglow;</a:t>
            </a:r>
          </a:p>
          <a:p>
            <a:pPr marL="342900" indent="-342900"/>
            <a:r>
              <a:rPr lang="en-US" altLang="zh-CN" dirty="0" smtClean="0"/>
              <a:t>(2) Various </a:t>
            </a:r>
            <a:r>
              <a:rPr lang="en-US" altLang="zh-CN" dirty="0" err="1" smtClean="0"/>
              <a:t>rebrightenings</a:t>
            </a:r>
            <a:r>
              <a:rPr lang="en-US" altLang="zh-CN" dirty="0" smtClean="0"/>
              <a:t>;</a:t>
            </a:r>
          </a:p>
        </p:txBody>
      </p:sp>
      <p:sp>
        <p:nvSpPr>
          <p:cNvPr id="6" name="TextBox 5"/>
          <p:cNvSpPr txBox="1"/>
          <p:nvPr/>
        </p:nvSpPr>
        <p:spPr>
          <a:xfrm>
            <a:off x="928662" y="2925545"/>
            <a:ext cx="6500858" cy="369332"/>
          </a:xfrm>
          <a:prstGeom prst="rect">
            <a:avLst/>
          </a:prstGeom>
          <a:noFill/>
        </p:spPr>
        <p:txBody>
          <a:bodyPr wrap="square" rtlCol="0">
            <a:spAutoFit/>
          </a:bodyPr>
          <a:lstStyle/>
          <a:p>
            <a:pPr marL="342900" indent="-342900"/>
            <a:r>
              <a:rPr lang="en-US" altLang="zh-CN" dirty="0" smtClean="0"/>
              <a:t>(3) Achromatic and chromatic breaks;</a:t>
            </a:r>
          </a:p>
        </p:txBody>
      </p:sp>
      <p:grpSp>
        <p:nvGrpSpPr>
          <p:cNvPr id="9" name="组合 8"/>
          <p:cNvGrpSpPr/>
          <p:nvPr/>
        </p:nvGrpSpPr>
        <p:grpSpPr>
          <a:xfrm>
            <a:off x="-32" y="3377612"/>
            <a:ext cx="9144000" cy="3123222"/>
            <a:chOff x="-32" y="3377612"/>
            <a:chExt cx="9144000" cy="3123222"/>
          </a:xfrm>
        </p:grpSpPr>
        <p:pic>
          <p:nvPicPr>
            <p:cNvPr id="7" name="图片 6" descr="002.jpg"/>
            <p:cNvPicPr>
              <a:picLocks noChangeAspect="1"/>
            </p:cNvPicPr>
            <p:nvPr/>
          </p:nvPicPr>
          <p:blipFill>
            <a:blip r:embed="rId2" cstate="print"/>
            <a:stretch>
              <a:fillRect/>
            </a:stretch>
          </p:blipFill>
          <p:spPr>
            <a:xfrm>
              <a:off x="1071538" y="3377612"/>
              <a:ext cx="7072362" cy="3123222"/>
            </a:xfrm>
            <a:prstGeom prst="rect">
              <a:avLst/>
            </a:prstGeom>
          </p:spPr>
        </p:pic>
        <p:sp>
          <p:nvSpPr>
            <p:cNvPr id="8" name="TextBox 7"/>
            <p:cNvSpPr txBox="1"/>
            <p:nvPr/>
          </p:nvSpPr>
          <p:spPr>
            <a:xfrm>
              <a:off x="-32" y="6086393"/>
              <a:ext cx="9144000" cy="307777"/>
            </a:xfrm>
            <a:prstGeom prst="rect">
              <a:avLst/>
            </a:prstGeom>
            <a:noFill/>
          </p:spPr>
          <p:txBody>
            <a:bodyPr wrap="square" rtlCol="0">
              <a:spAutoFit/>
            </a:bodyPr>
            <a:lstStyle/>
            <a:p>
              <a:pPr algn="ctr"/>
              <a:r>
                <a:rPr lang="en-US" altLang="zh-CN" sz="1400" dirty="0" smtClean="0">
                  <a:solidFill>
                    <a:schemeClr val="bg1"/>
                  </a:solidFill>
                </a:rPr>
                <a:t>(</a:t>
              </a:r>
              <a:r>
                <a:rPr lang="en-US" altLang="zh-CN" sz="1400" dirty="0" err="1" smtClean="0">
                  <a:solidFill>
                    <a:schemeClr val="bg1"/>
                  </a:solidFill>
                </a:rPr>
                <a:t>Panaitescu</a:t>
              </a:r>
              <a:r>
                <a:rPr lang="en-US" altLang="zh-CN" sz="1400" dirty="0" smtClean="0">
                  <a:solidFill>
                    <a:schemeClr val="bg1"/>
                  </a:solidFill>
                </a:rPr>
                <a:t> 2008)</a:t>
              </a:r>
              <a:endParaRPr lang="zh-CN" altLang="en-US" sz="1400" dirty="0" smtClean="0">
                <a:solidFill>
                  <a:schemeClr val="bg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071546"/>
            <a:ext cx="7572428" cy="923330"/>
          </a:xfrm>
          <a:prstGeom prst="rect">
            <a:avLst/>
          </a:prstGeom>
          <a:noFill/>
        </p:spPr>
        <p:txBody>
          <a:bodyPr wrap="square" rtlCol="0">
            <a:spAutoFit/>
          </a:bodyPr>
          <a:lstStyle/>
          <a:p>
            <a:pPr algn="just"/>
            <a:r>
              <a:rPr lang="en-US" altLang="zh-CN" dirty="0" smtClean="0">
                <a:ea typeface="华文行楷" pitchFamily="2" charset="-122"/>
              </a:rPr>
              <a:t>The standard fireball model can explain the general features of GRB afterglows. </a:t>
            </a:r>
            <a:r>
              <a:rPr lang="en-US" altLang="zh-CN" b="1" dirty="0" smtClean="0">
                <a:ea typeface="华文行楷" pitchFamily="2" charset="-122"/>
              </a:rPr>
              <a:t>BUT </a:t>
            </a:r>
            <a:r>
              <a:rPr lang="en-US" altLang="zh-CN" dirty="0" smtClean="0">
                <a:ea typeface="华文行楷" pitchFamily="2" charset="-122"/>
              </a:rPr>
              <a:t>there are also some strange features beyond the expectation of the standard model.  </a:t>
            </a:r>
            <a:endParaRPr lang="zh-CN" altLang="en-US" dirty="0" smtClean="0"/>
          </a:p>
        </p:txBody>
      </p:sp>
      <p:sp>
        <p:nvSpPr>
          <p:cNvPr id="3" name="TextBox 2"/>
          <p:cNvSpPr txBox="1"/>
          <p:nvPr/>
        </p:nvSpPr>
        <p:spPr>
          <a:xfrm>
            <a:off x="928662" y="2357430"/>
            <a:ext cx="6500858" cy="923330"/>
          </a:xfrm>
          <a:prstGeom prst="rect">
            <a:avLst/>
          </a:prstGeom>
          <a:noFill/>
        </p:spPr>
        <p:txBody>
          <a:bodyPr wrap="square" rtlCol="0">
            <a:spAutoFit/>
          </a:bodyPr>
          <a:lstStyle/>
          <a:p>
            <a:pPr marL="342900" indent="-342900"/>
            <a:r>
              <a:rPr lang="en-US" altLang="zh-CN" dirty="0" smtClean="0"/>
              <a:t>(1) Steep-shallow-normal decay phase in X-ray afterglow;</a:t>
            </a:r>
          </a:p>
          <a:p>
            <a:pPr marL="342900" indent="-342900"/>
            <a:r>
              <a:rPr lang="en-US" altLang="zh-CN" dirty="0" smtClean="0"/>
              <a:t>(2) Various </a:t>
            </a:r>
            <a:r>
              <a:rPr lang="en-US" altLang="zh-CN" dirty="0" err="1" smtClean="0"/>
              <a:t>rebrightenings</a:t>
            </a:r>
            <a:r>
              <a:rPr lang="en-US" altLang="zh-CN" dirty="0" smtClean="0"/>
              <a:t>;</a:t>
            </a:r>
          </a:p>
          <a:p>
            <a:pPr marL="342900" indent="-342900"/>
            <a:r>
              <a:rPr lang="en-US" altLang="zh-CN" dirty="0" smtClean="0"/>
              <a:t>(3) Achromatic and chromatic breaks;</a:t>
            </a:r>
          </a:p>
        </p:txBody>
      </p:sp>
      <p:sp>
        <p:nvSpPr>
          <p:cNvPr id="4" name="Rectangle 6"/>
          <p:cNvSpPr>
            <a:spLocks noGrp="1" noChangeArrowheads="1"/>
          </p:cNvSpPr>
          <p:nvPr>
            <p:ph type="title"/>
          </p:nvPr>
        </p:nvSpPr>
        <p:spPr>
          <a:xfrm>
            <a:off x="0" y="3000371"/>
            <a:ext cx="9144000" cy="714381"/>
          </a:xfrm>
          <a:noFill/>
          <a:ln>
            <a:noFill/>
          </a:ln>
          <a:effectLst>
            <a:outerShdw blurRad="44450" dist="27940" dir="5400000" algn="ctr">
              <a:srgbClr val="000000">
                <a:alpha val="32000"/>
              </a:srgbClr>
            </a:outerShdw>
          </a:effectLst>
          <a:scene3d>
            <a:camera prst="isometricOffAxis2Left"/>
            <a:lightRig rig="balanced" dir="t">
              <a:rot lat="0" lon="0" rev="8700000"/>
            </a:lightRig>
          </a:scene3d>
          <a:sp3d>
            <a:bevelT w="190500" h="38100"/>
          </a:sp3d>
        </p:spPr>
        <p:txBody>
          <a:bodyPr>
            <a:noAutofit/>
            <a:scene3d>
              <a:camera prst="orthographicFront"/>
              <a:lightRig rig="soft" dir="t">
                <a:rot lat="0" lon="0" rev="2400000"/>
              </a:lightRig>
            </a:scene3d>
            <a:sp3d>
              <a:bevelT w="19050" h="12700"/>
            </a:sp3d>
          </a:bodyPr>
          <a:lstStyle/>
          <a:p>
            <a:pPr algn="ctr"/>
            <a:r>
              <a:rPr lang="en-US" altLang="zh-CN" sz="3200" b="1" dirty="0" smtClean="0">
                <a:solidFill>
                  <a:srgbClr val="FF0000"/>
                </a:solidFill>
                <a:ea typeface="华文行楷" pitchFamily="2" charset="-122"/>
              </a:rPr>
              <a:t>We need to modify the standard model. </a:t>
            </a:r>
            <a:endParaRPr lang="zh-CN" altLang="en-US" sz="3200" dirty="0">
              <a:solidFill>
                <a:srgbClr val="FF0000"/>
              </a:solidFill>
            </a:endParaRPr>
          </a:p>
        </p:txBody>
      </p:sp>
      <p:sp>
        <p:nvSpPr>
          <p:cNvPr id="5" name="TextBox 4"/>
          <p:cNvSpPr txBox="1"/>
          <p:nvPr/>
        </p:nvSpPr>
        <p:spPr>
          <a:xfrm>
            <a:off x="928662" y="3175385"/>
            <a:ext cx="6500858" cy="369332"/>
          </a:xfrm>
          <a:prstGeom prst="rect">
            <a:avLst/>
          </a:prstGeom>
          <a:noFill/>
        </p:spPr>
        <p:txBody>
          <a:bodyPr wrap="square" rtlCol="0">
            <a:spAutoFit/>
          </a:bodyPr>
          <a:lstStyle/>
          <a:p>
            <a:pPr marL="342900" indent="-342900"/>
            <a:r>
              <a:rPr lang="en-US" altLang="zh-CN" dirty="0" smtClean="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2"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0" y="642918"/>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Outline</a:t>
            </a:r>
            <a:endParaRPr lang="zh-CN" altLang="en-US" sz="3200" b="1" dirty="0">
              <a:solidFill>
                <a:srgbClr val="FF6600"/>
              </a:solidFill>
              <a:effectLst/>
              <a:latin typeface="Times New Roman" pitchFamily="18" charset="0"/>
              <a:cs typeface="Times New Roman" pitchFamily="18" charset="0"/>
            </a:endParaRPr>
          </a:p>
        </p:txBody>
      </p:sp>
      <p:sp>
        <p:nvSpPr>
          <p:cNvPr id="3" name="TextBox 2"/>
          <p:cNvSpPr txBox="1"/>
          <p:nvPr/>
        </p:nvSpPr>
        <p:spPr>
          <a:xfrm>
            <a:off x="827584" y="2564904"/>
            <a:ext cx="7776864" cy="2246769"/>
          </a:xfrm>
          <a:prstGeom prst="rect">
            <a:avLst/>
          </a:prstGeom>
          <a:noFill/>
        </p:spPr>
        <p:txBody>
          <a:bodyPr wrap="square" rtlCol="0">
            <a:spAutoFit/>
          </a:bodyPr>
          <a:lstStyle/>
          <a:p>
            <a:pPr algn="just"/>
            <a:r>
              <a:rPr lang="zh-CN" altLang="en-US" sz="2800" dirty="0" smtClean="0">
                <a:solidFill>
                  <a:srgbClr val="FF3300"/>
                </a:solidFill>
              </a:rPr>
              <a:t>★</a:t>
            </a:r>
            <a:r>
              <a:rPr lang="zh-CN" altLang="en-US" sz="2800" dirty="0" smtClean="0">
                <a:solidFill>
                  <a:srgbClr val="FF0000"/>
                </a:solidFill>
              </a:rPr>
              <a:t> </a:t>
            </a:r>
            <a:r>
              <a:rPr lang="en-US" altLang="zh-CN" sz="2800" dirty="0" smtClean="0"/>
              <a:t>The discovery of GRB afterglow</a:t>
            </a:r>
          </a:p>
          <a:p>
            <a:pPr algn="just"/>
            <a:endParaRPr lang="en-US" altLang="zh-CN" sz="2800" dirty="0" smtClean="0">
              <a:latin typeface="Times New Roman" pitchFamily="18" charset="0"/>
              <a:cs typeface="Times New Roman" pitchFamily="18" charset="0"/>
            </a:endParaRPr>
          </a:p>
          <a:p>
            <a:pPr algn="just"/>
            <a:r>
              <a:rPr lang="zh-CN" altLang="en-US" sz="2800" dirty="0" smtClean="0">
                <a:solidFill>
                  <a:srgbClr val="FF3300"/>
                </a:solidFill>
              </a:rPr>
              <a:t>★</a:t>
            </a:r>
            <a:r>
              <a:rPr lang="zh-CN" altLang="en-US" sz="2800" dirty="0" smtClean="0">
                <a:solidFill>
                  <a:srgbClr val="FF0000"/>
                </a:solidFill>
              </a:rPr>
              <a:t> </a:t>
            </a:r>
            <a:r>
              <a:rPr lang="en-US" altLang="zh-CN" sz="2800" dirty="0" smtClean="0"/>
              <a:t>The standard fireball model</a:t>
            </a:r>
          </a:p>
          <a:p>
            <a:pPr algn="just"/>
            <a:endParaRPr lang="en-US" altLang="zh-CN" sz="2800" dirty="0" smtClean="0">
              <a:latin typeface="Times New Roman" pitchFamily="18" charset="0"/>
              <a:cs typeface="Times New Roman" pitchFamily="18" charset="0"/>
            </a:endParaRPr>
          </a:p>
          <a:p>
            <a:pPr algn="just"/>
            <a:r>
              <a:rPr lang="zh-CN" altLang="en-US" sz="2800" dirty="0" smtClean="0">
                <a:solidFill>
                  <a:srgbClr val="FF3300"/>
                </a:solidFill>
              </a:rPr>
              <a:t>★</a:t>
            </a:r>
            <a:r>
              <a:rPr lang="zh-CN" altLang="en-US" sz="2800" dirty="0" smtClean="0">
                <a:solidFill>
                  <a:srgbClr val="FF0000"/>
                </a:solidFill>
              </a:rPr>
              <a:t> </a:t>
            </a:r>
            <a:r>
              <a:rPr lang="en-US" altLang="zh-CN" sz="2800" dirty="0" smtClean="0"/>
              <a:t>Some modifications to the standard model</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0" y="661024"/>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a typeface="华文行楷" pitchFamily="2" charset="-122"/>
              </a:rPr>
              <a:t>Modify the energy</a:t>
            </a:r>
            <a:endParaRPr lang="zh-CN" altLang="en-US" sz="3200" dirty="0"/>
          </a:p>
        </p:txBody>
      </p:sp>
      <p:sp>
        <p:nvSpPr>
          <p:cNvPr id="3" name="TextBox 2"/>
          <p:cNvSpPr txBox="1"/>
          <p:nvPr/>
        </p:nvSpPr>
        <p:spPr>
          <a:xfrm>
            <a:off x="642910" y="1702346"/>
            <a:ext cx="8072494" cy="369332"/>
          </a:xfrm>
          <a:prstGeom prst="rect">
            <a:avLst/>
          </a:prstGeom>
          <a:noFill/>
        </p:spPr>
        <p:txBody>
          <a:bodyPr wrap="square" rtlCol="0">
            <a:spAutoFit/>
          </a:bodyPr>
          <a:lstStyle/>
          <a:p>
            <a:pPr marL="342900" indent="-342900"/>
            <a:r>
              <a:rPr lang="en-US" altLang="zh-CN" dirty="0" smtClean="0"/>
              <a:t>(1) Energy in the jet is constant (Standard model);</a:t>
            </a:r>
            <a:endParaRPr lang="zh-CN" altLang="en-US" dirty="0"/>
          </a:p>
        </p:txBody>
      </p:sp>
      <p:sp>
        <p:nvSpPr>
          <p:cNvPr id="5" name="TextBox 4"/>
          <p:cNvSpPr txBox="1"/>
          <p:nvPr/>
        </p:nvSpPr>
        <p:spPr>
          <a:xfrm>
            <a:off x="642910" y="1982134"/>
            <a:ext cx="8072494" cy="646331"/>
          </a:xfrm>
          <a:prstGeom prst="rect">
            <a:avLst/>
          </a:prstGeom>
          <a:noFill/>
        </p:spPr>
        <p:txBody>
          <a:bodyPr wrap="square" rtlCol="0">
            <a:spAutoFit/>
          </a:bodyPr>
          <a:lstStyle/>
          <a:p>
            <a:pPr marL="342900" indent="-342900"/>
            <a:r>
              <a:rPr lang="en-US" altLang="zh-CN" dirty="0" smtClean="0"/>
              <a:t>(2) Sudden energy injection to the forward shock (Huang, Cheng &amp; </a:t>
            </a:r>
            <a:r>
              <a:rPr lang="en-US" altLang="zh-CN" dirty="0" err="1" smtClean="0"/>
              <a:t>Gao</a:t>
            </a:r>
            <a:r>
              <a:rPr lang="en-US" altLang="zh-CN" dirty="0" smtClean="0"/>
              <a:t> 2006, Deng, Huang &amp; </a:t>
            </a:r>
            <a:r>
              <a:rPr lang="en-US" altLang="zh-CN" b="1" dirty="0" smtClean="0"/>
              <a:t>KSW</a:t>
            </a:r>
            <a:r>
              <a:rPr lang="en-US" altLang="zh-CN" dirty="0" smtClean="0"/>
              <a:t>, 2010);</a:t>
            </a:r>
          </a:p>
        </p:txBody>
      </p:sp>
      <p:grpSp>
        <p:nvGrpSpPr>
          <p:cNvPr id="8" name="组合 7"/>
          <p:cNvGrpSpPr/>
          <p:nvPr/>
        </p:nvGrpSpPr>
        <p:grpSpPr>
          <a:xfrm>
            <a:off x="0" y="2623726"/>
            <a:ext cx="9144000" cy="4000528"/>
            <a:chOff x="0" y="2623726"/>
            <a:chExt cx="9144000" cy="4000528"/>
          </a:xfrm>
        </p:grpSpPr>
        <p:pic>
          <p:nvPicPr>
            <p:cNvPr id="6" name="图片 5" descr="001.jpg"/>
            <p:cNvPicPr>
              <a:picLocks noChangeAspect="1"/>
            </p:cNvPicPr>
            <p:nvPr/>
          </p:nvPicPr>
          <p:blipFill>
            <a:blip r:embed="rId2" cstate="print"/>
            <a:stretch>
              <a:fillRect/>
            </a:stretch>
          </p:blipFill>
          <p:spPr>
            <a:xfrm>
              <a:off x="2285984" y="2623726"/>
              <a:ext cx="4551324" cy="4000528"/>
            </a:xfrm>
            <a:prstGeom prst="rect">
              <a:avLst/>
            </a:prstGeom>
          </p:spPr>
        </p:pic>
        <p:sp>
          <p:nvSpPr>
            <p:cNvPr id="7" name="TextBox 6"/>
            <p:cNvSpPr txBox="1"/>
            <p:nvPr/>
          </p:nvSpPr>
          <p:spPr>
            <a:xfrm>
              <a:off x="0" y="6163873"/>
              <a:ext cx="9144000" cy="307777"/>
            </a:xfrm>
            <a:prstGeom prst="rect">
              <a:avLst/>
            </a:prstGeom>
            <a:noFill/>
          </p:spPr>
          <p:txBody>
            <a:bodyPr wrap="square" rtlCol="0">
              <a:spAutoFit/>
            </a:bodyPr>
            <a:lstStyle/>
            <a:p>
              <a:pPr algn="ctr"/>
              <a:r>
                <a:rPr lang="en-US" altLang="zh-CN" sz="1400" dirty="0" smtClean="0">
                  <a:solidFill>
                    <a:schemeClr val="bg1"/>
                  </a:solidFill>
                </a:rPr>
                <a:t>(Deng, Huang &amp; </a:t>
              </a:r>
              <a:r>
                <a:rPr lang="en-US" altLang="zh-CN" sz="1400" b="1" dirty="0" smtClean="0">
                  <a:solidFill>
                    <a:schemeClr val="bg1"/>
                  </a:solidFill>
                </a:rPr>
                <a:t>KSW</a:t>
              </a:r>
              <a:r>
                <a:rPr lang="en-US" altLang="zh-CN" sz="1400" dirty="0" smtClean="0">
                  <a:solidFill>
                    <a:schemeClr val="bg1"/>
                  </a:solidFill>
                </a:rPr>
                <a:t>, 2010)</a:t>
              </a:r>
              <a:endParaRPr lang="zh-CN" altLang="en-US" sz="1400" dirty="0" smtClean="0">
                <a:solidFill>
                  <a:schemeClr val="bg1"/>
                </a:solidFill>
              </a:endParaRPr>
            </a:p>
          </p:txBody>
        </p:sp>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0" y="661024"/>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a typeface="华文行楷" pitchFamily="2" charset="-122"/>
              </a:rPr>
              <a:t>Modify the energy</a:t>
            </a:r>
            <a:endParaRPr lang="zh-CN" altLang="en-US" sz="3200" dirty="0"/>
          </a:p>
        </p:txBody>
      </p:sp>
      <p:sp>
        <p:nvSpPr>
          <p:cNvPr id="3" name="TextBox 2"/>
          <p:cNvSpPr txBox="1"/>
          <p:nvPr/>
        </p:nvSpPr>
        <p:spPr>
          <a:xfrm>
            <a:off x="642910" y="1702346"/>
            <a:ext cx="8072494" cy="2585323"/>
          </a:xfrm>
          <a:prstGeom prst="rect">
            <a:avLst/>
          </a:prstGeom>
          <a:noFill/>
        </p:spPr>
        <p:txBody>
          <a:bodyPr wrap="square" rtlCol="0">
            <a:spAutoFit/>
          </a:bodyPr>
          <a:lstStyle/>
          <a:p>
            <a:pPr marL="342900" indent="-342900"/>
            <a:r>
              <a:rPr lang="en-US" altLang="zh-CN" dirty="0" smtClean="0"/>
              <a:t>(1) Energy in the jet is constant (Standard model);</a:t>
            </a:r>
          </a:p>
          <a:p>
            <a:pPr marL="342900" indent="-342900"/>
            <a:r>
              <a:rPr lang="en-US" altLang="zh-CN" dirty="0" smtClean="0"/>
              <a:t>(2) Sudden energy injection to the forward shock (Huang, Cheng &amp; </a:t>
            </a:r>
            <a:r>
              <a:rPr lang="en-US" altLang="zh-CN" dirty="0" err="1" smtClean="0"/>
              <a:t>Gao</a:t>
            </a:r>
            <a:r>
              <a:rPr lang="en-US" altLang="zh-CN" dirty="0" smtClean="0"/>
              <a:t> 2006, Deng, Huang &amp; </a:t>
            </a:r>
            <a:r>
              <a:rPr lang="en-US" altLang="zh-CN" b="1" dirty="0" smtClean="0"/>
              <a:t>KSW</a:t>
            </a:r>
            <a:r>
              <a:rPr lang="en-US" altLang="zh-CN" dirty="0" smtClean="0"/>
              <a:t>, 2010);</a:t>
            </a:r>
          </a:p>
          <a:p>
            <a:pPr marL="342900" indent="-342900"/>
            <a:r>
              <a:rPr lang="en-US" altLang="zh-CN" dirty="0" smtClean="0"/>
              <a:t>(3) Energy injection from a long-lasting central energy (Dai &amp; Lu 1998, Zhang &amp; </a:t>
            </a:r>
            <a:r>
              <a:rPr lang="en-US" altLang="zh-CN" dirty="0" err="1" smtClean="0"/>
              <a:t>Mészáros</a:t>
            </a:r>
            <a:r>
              <a:rPr lang="en-US" altLang="zh-CN" dirty="0" smtClean="0"/>
              <a:t> 2001, Zhang et al. 2006);</a:t>
            </a:r>
          </a:p>
          <a:p>
            <a:pPr marL="342900" indent="-342900"/>
            <a:r>
              <a:rPr lang="en-US" altLang="zh-CN" dirty="0" smtClean="0"/>
              <a:t>(4) Energy injection due to the different velocities of the </a:t>
            </a:r>
            <a:r>
              <a:rPr lang="en-US" altLang="zh-CN" dirty="0" err="1" smtClean="0"/>
              <a:t>ejecta</a:t>
            </a:r>
            <a:r>
              <a:rPr lang="en-US" altLang="zh-CN" dirty="0" smtClean="0"/>
              <a:t> (Rees &amp; </a:t>
            </a:r>
            <a:r>
              <a:rPr lang="en-US" altLang="zh-CN" dirty="0" err="1" smtClean="0"/>
              <a:t>Mészáros</a:t>
            </a:r>
            <a:r>
              <a:rPr lang="en-US" altLang="zh-CN" dirty="0" smtClean="0"/>
              <a:t> 1998, </a:t>
            </a:r>
            <a:r>
              <a:rPr lang="en-US" altLang="zh-CN" dirty="0" err="1" smtClean="0"/>
              <a:t>Granot</a:t>
            </a:r>
            <a:r>
              <a:rPr lang="en-US" altLang="zh-CN" dirty="0" smtClean="0"/>
              <a:t> &amp; Kumar 2006, Sari &amp; </a:t>
            </a:r>
            <a:r>
              <a:rPr lang="en-US" altLang="zh-CN" dirty="0" err="1" smtClean="0"/>
              <a:t>Mészáros</a:t>
            </a:r>
            <a:r>
              <a:rPr lang="en-US" altLang="zh-CN" dirty="0" smtClean="0"/>
              <a:t>, 2000);</a:t>
            </a:r>
          </a:p>
          <a:p>
            <a:pPr marL="342900" indent="-342900"/>
            <a:r>
              <a:rPr lang="en-US" altLang="zh-CN" dirty="0" smtClean="0"/>
              <a:t>(5) Delayed energy transfer to the forward shock (Kobayashi &amp; Zhang, 2007, Zhang 2007).</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0" y="661024"/>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a typeface="华文行楷" pitchFamily="2" charset="-122"/>
              </a:rPr>
              <a:t>Modify the environment</a:t>
            </a:r>
            <a:endParaRPr lang="zh-CN" altLang="en-US" sz="3200" dirty="0"/>
          </a:p>
        </p:txBody>
      </p:sp>
      <p:sp>
        <p:nvSpPr>
          <p:cNvPr id="5" name="TextBox 4"/>
          <p:cNvSpPr txBox="1"/>
          <p:nvPr/>
        </p:nvSpPr>
        <p:spPr>
          <a:xfrm>
            <a:off x="642910" y="1714488"/>
            <a:ext cx="7786742" cy="1200329"/>
          </a:xfrm>
          <a:prstGeom prst="rect">
            <a:avLst/>
          </a:prstGeom>
          <a:noFill/>
        </p:spPr>
        <p:txBody>
          <a:bodyPr wrap="square" rtlCol="0">
            <a:spAutoFit/>
          </a:bodyPr>
          <a:lstStyle/>
          <a:p>
            <a:pPr marL="342900" indent="-342900"/>
            <a:r>
              <a:rPr lang="en-US" altLang="zh-CN" dirty="0" smtClean="0"/>
              <a:t>(1) Interstellar medium (Standard model);</a:t>
            </a:r>
          </a:p>
          <a:p>
            <a:pPr marL="342900" indent="-342900"/>
            <a:r>
              <a:rPr lang="en-US" altLang="zh-CN" dirty="0" smtClean="0"/>
              <a:t>(2) Stellar wind (Dai &amp; Lu 1998, Chevalier &amp; Li 2000, Gou et al. 2001);</a:t>
            </a:r>
          </a:p>
          <a:p>
            <a:pPr marL="342900" indent="-342900"/>
            <a:r>
              <a:rPr lang="en-US" altLang="zh-CN" dirty="0" smtClean="0"/>
              <a:t>(3) Density enhancement (Dai &amp; Lu 2002, </a:t>
            </a:r>
            <a:r>
              <a:rPr lang="en-US" altLang="zh-CN" dirty="0" err="1" smtClean="0"/>
              <a:t>Lazzati</a:t>
            </a:r>
            <a:r>
              <a:rPr lang="en-US" altLang="zh-CN" dirty="0" smtClean="0"/>
              <a:t> et al. 2002, Dai &amp; Wu 2003, Tam et al. 2005);</a:t>
            </a:r>
            <a:endParaRPr lang="zh-CN" altLang="en-US" dirty="0"/>
          </a:p>
        </p:txBody>
      </p:sp>
      <p:sp>
        <p:nvSpPr>
          <p:cNvPr id="6" name="TextBox 5"/>
          <p:cNvSpPr txBox="1"/>
          <p:nvPr/>
        </p:nvSpPr>
        <p:spPr>
          <a:xfrm>
            <a:off x="642910" y="2815242"/>
            <a:ext cx="7786742" cy="646331"/>
          </a:xfrm>
          <a:prstGeom prst="rect">
            <a:avLst/>
          </a:prstGeom>
          <a:noFill/>
        </p:spPr>
        <p:txBody>
          <a:bodyPr wrap="square" rtlCol="0">
            <a:spAutoFit/>
          </a:bodyPr>
          <a:lstStyle/>
          <a:p>
            <a:pPr marL="342900" indent="-342900"/>
            <a:r>
              <a:rPr lang="en-US" altLang="zh-CN" dirty="0" smtClean="0"/>
              <a:t>(4) Termination shock (Ramirez-Ruiz et al. 2005; </a:t>
            </a:r>
            <a:r>
              <a:rPr lang="en-US" altLang="zh-CN" dirty="0" err="1" smtClean="0"/>
              <a:t>Pe’er</a:t>
            </a:r>
            <a:r>
              <a:rPr lang="en-US" altLang="zh-CN" dirty="0" smtClean="0"/>
              <a:t> &amp; </a:t>
            </a:r>
            <a:r>
              <a:rPr lang="en-US" altLang="zh-CN" dirty="0" err="1" smtClean="0"/>
              <a:t>Wijers</a:t>
            </a:r>
            <a:r>
              <a:rPr lang="en-US" altLang="zh-CN" dirty="0" smtClean="0"/>
              <a:t> 2006, </a:t>
            </a:r>
            <a:r>
              <a:rPr lang="en-US" altLang="zh-CN" b="1" dirty="0" smtClean="0"/>
              <a:t>KSW</a:t>
            </a:r>
            <a:r>
              <a:rPr lang="en-US" altLang="zh-CN" dirty="0" smtClean="0"/>
              <a:t>, Wong, Huang, &amp; Cheng, 2010).</a:t>
            </a:r>
            <a:endParaRPr lang="zh-CN" altLang="en-US" dirty="0"/>
          </a:p>
        </p:txBody>
      </p:sp>
      <p:grpSp>
        <p:nvGrpSpPr>
          <p:cNvPr id="9" name="组合 8"/>
          <p:cNvGrpSpPr/>
          <p:nvPr/>
        </p:nvGrpSpPr>
        <p:grpSpPr>
          <a:xfrm>
            <a:off x="1000100" y="3500438"/>
            <a:ext cx="7072362" cy="3038535"/>
            <a:chOff x="1000100" y="3500438"/>
            <a:chExt cx="7072362" cy="3038535"/>
          </a:xfrm>
        </p:grpSpPr>
        <p:pic>
          <p:nvPicPr>
            <p:cNvPr id="7" name="Picture 2" descr="E:\GRB\Rebrightening\Version 02\f1.jpg"/>
            <p:cNvPicPr>
              <a:picLocks noChangeAspect="1" noChangeArrowheads="1"/>
            </p:cNvPicPr>
            <p:nvPr/>
          </p:nvPicPr>
          <p:blipFill>
            <a:blip r:embed="rId2" cstate="print"/>
            <a:srcRect/>
            <a:stretch>
              <a:fillRect/>
            </a:stretch>
          </p:blipFill>
          <p:spPr bwMode="auto">
            <a:xfrm>
              <a:off x="1000100" y="3500438"/>
              <a:ext cx="3929090" cy="3035237"/>
            </a:xfrm>
            <a:prstGeom prst="rect">
              <a:avLst/>
            </a:prstGeom>
            <a:noFill/>
          </p:spPr>
        </p:pic>
        <p:sp>
          <p:nvSpPr>
            <p:cNvPr id="8" name="TextBox 7"/>
            <p:cNvSpPr txBox="1"/>
            <p:nvPr/>
          </p:nvSpPr>
          <p:spPr>
            <a:xfrm>
              <a:off x="4786314" y="6231196"/>
              <a:ext cx="3286148" cy="307777"/>
            </a:xfrm>
            <a:prstGeom prst="rect">
              <a:avLst/>
            </a:prstGeom>
            <a:noFill/>
          </p:spPr>
          <p:txBody>
            <a:bodyPr wrap="square" rtlCol="0">
              <a:spAutoFit/>
            </a:bodyPr>
            <a:lstStyle/>
            <a:p>
              <a:pPr algn="ctr"/>
              <a:r>
                <a:rPr lang="en-US" altLang="zh-CN" sz="1400" dirty="0" smtClean="0"/>
                <a:t>(</a:t>
              </a:r>
              <a:r>
                <a:rPr lang="en-US" altLang="zh-CN" sz="1400" b="1" dirty="0" smtClean="0"/>
                <a:t>KSW</a:t>
              </a:r>
              <a:r>
                <a:rPr lang="en-US" altLang="zh-CN" sz="1400" dirty="0" smtClean="0"/>
                <a:t>, Wong, Huang &amp; Cheng, 2010)</a:t>
              </a:r>
              <a:endParaRPr lang="zh-CN" altLang="en-US" sz="1400" dirty="0" smtClean="0"/>
            </a:p>
          </p:txBody>
        </p:sp>
      </p:gr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0" y="661024"/>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a typeface="华文行楷" pitchFamily="2" charset="-122"/>
              </a:rPr>
              <a:t>Modify the microphysics</a:t>
            </a:r>
            <a:endParaRPr lang="zh-CN" altLang="en-US" sz="3200" dirty="0"/>
          </a:p>
        </p:txBody>
      </p:sp>
      <p:sp>
        <p:nvSpPr>
          <p:cNvPr id="5" name="TextBox 4"/>
          <p:cNvSpPr txBox="1"/>
          <p:nvPr/>
        </p:nvSpPr>
        <p:spPr>
          <a:xfrm>
            <a:off x="571472" y="1643050"/>
            <a:ext cx="8001056" cy="1200329"/>
          </a:xfrm>
          <a:prstGeom prst="rect">
            <a:avLst/>
          </a:prstGeom>
          <a:noFill/>
        </p:spPr>
        <p:txBody>
          <a:bodyPr wrap="square" rtlCol="0">
            <a:spAutoFit/>
          </a:bodyPr>
          <a:lstStyle/>
          <a:p>
            <a:pPr marL="342900" indent="-342900"/>
            <a:r>
              <a:rPr lang="en-US" altLang="zh-CN" dirty="0" smtClean="0"/>
              <a:t>(1) </a:t>
            </a:r>
            <a:r>
              <a:rPr lang="en-US" altLang="zh-CN" i="1" dirty="0" err="1" smtClean="0"/>
              <a:t>ε</a:t>
            </a:r>
            <a:r>
              <a:rPr lang="en-US" altLang="zh-CN" i="1" baseline="-25000" dirty="0" err="1" smtClean="0"/>
              <a:t>e</a:t>
            </a:r>
            <a:r>
              <a:rPr lang="en-US" altLang="zh-CN" dirty="0" smtClean="0"/>
              <a:t>, </a:t>
            </a:r>
            <a:r>
              <a:rPr lang="en-US" altLang="zh-CN" i="1" dirty="0" err="1" smtClean="0"/>
              <a:t>ε</a:t>
            </a:r>
            <a:r>
              <a:rPr lang="en-US" altLang="zh-CN" i="1" baseline="-25000" dirty="0" err="1" smtClean="0"/>
              <a:t>B</a:t>
            </a:r>
            <a:r>
              <a:rPr lang="en-US" altLang="zh-CN" dirty="0" smtClean="0"/>
              <a:t> and </a:t>
            </a:r>
            <a:r>
              <a:rPr lang="en-US" altLang="zh-CN" i="1" dirty="0" smtClean="0"/>
              <a:t>p </a:t>
            </a:r>
            <a:r>
              <a:rPr lang="en-US" altLang="zh-CN" dirty="0" smtClean="0"/>
              <a:t>are constant and electrons are power-law distributed (Standard model); </a:t>
            </a:r>
          </a:p>
          <a:p>
            <a:pPr marL="342900" indent="-342900"/>
            <a:r>
              <a:rPr lang="en-US" altLang="zh-CN" dirty="0" smtClean="0"/>
              <a:t>(2) Evolution of </a:t>
            </a:r>
            <a:r>
              <a:rPr lang="en-US" altLang="zh-CN" i="1" dirty="0" err="1" smtClean="0"/>
              <a:t>ε</a:t>
            </a:r>
            <a:r>
              <a:rPr lang="en-US" altLang="zh-CN" i="1" baseline="-25000" dirty="0" err="1" smtClean="0"/>
              <a:t>e</a:t>
            </a:r>
            <a:r>
              <a:rPr lang="en-US" altLang="zh-CN" dirty="0" smtClean="0"/>
              <a:t>, </a:t>
            </a:r>
            <a:r>
              <a:rPr lang="en-US" altLang="zh-CN" i="1" dirty="0" err="1" smtClean="0"/>
              <a:t>ε</a:t>
            </a:r>
            <a:r>
              <a:rPr lang="en-US" altLang="zh-CN" i="1" baseline="-25000" dirty="0" err="1" smtClean="0"/>
              <a:t>B</a:t>
            </a:r>
            <a:r>
              <a:rPr lang="en-US" altLang="zh-CN" dirty="0" smtClean="0"/>
              <a:t> and </a:t>
            </a:r>
            <a:r>
              <a:rPr lang="en-US" altLang="zh-CN" i="1" dirty="0" smtClean="0"/>
              <a:t>p </a:t>
            </a:r>
            <a:r>
              <a:rPr lang="en-US" altLang="zh-CN" dirty="0" smtClean="0"/>
              <a:t>(</a:t>
            </a:r>
            <a:r>
              <a:rPr lang="en-US" altLang="zh-CN" dirty="0" err="1" smtClean="0"/>
              <a:t>Ioka</a:t>
            </a:r>
            <a:r>
              <a:rPr lang="en-US" altLang="zh-CN" dirty="0" smtClean="0"/>
              <a:t> et al 2006, Fan &amp; </a:t>
            </a:r>
            <a:r>
              <a:rPr lang="en-US" altLang="zh-CN" dirty="0" err="1" smtClean="0"/>
              <a:t>Piran</a:t>
            </a:r>
            <a:r>
              <a:rPr lang="en-US" altLang="zh-CN" dirty="0" smtClean="0"/>
              <a:t> 2006, </a:t>
            </a:r>
            <a:r>
              <a:rPr lang="en-US" altLang="zh-CN" dirty="0" err="1" smtClean="0"/>
              <a:t>Granot</a:t>
            </a:r>
            <a:r>
              <a:rPr lang="en-US" altLang="zh-CN" dirty="0" smtClean="0"/>
              <a:t> et al. 2006, </a:t>
            </a:r>
            <a:r>
              <a:rPr lang="en-US" altLang="zh-CN" dirty="0" err="1" smtClean="0"/>
              <a:t>Panaitescu</a:t>
            </a:r>
            <a:r>
              <a:rPr lang="en-US" altLang="zh-CN" dirty="0" smtClean="0"/>
              <a:t> 2006); </a:t>
            </a:r>
          </a:p>
        </p:txBody>
      </p:sp>
      <p:sp>
        <p:nvSpPr>
          <p:cNvPr id="7" name="TextBox 6"/>
          <p:cNvSpPr txBox="1"/>
          <p:nvPr/>
        </p:nvSpPr>
        <p:spPr>
          <a:xfrm>
            <a:off x="571472" y="2750143"/>
            <a:ext cx="8001056" cy="646331"/>
          </a:xfrm>
          <a:prstGeom prst="rect">
            <a:avLst/>
          </a:prstGeom>
          <a:noFill/>
        </p:spPr>
        <p:txBody>
          <a:bodyPr wrap="square" rtlCol="0">
            <a:spAutoFit/>
          </a:bodyPr>
          <a:lstStyle/>
          <a:p>
            <a:pPr marL="342900" indent="-342900"/>
            <a:r>
              <a:rPr lang="en-US" altLang="zh-CN" dirty="0" smtClean="0"/>
              <a:t>(3) </a:t>
            </a:r>
            <a:r>
              <a:rPr lang="en-US" altLang="zh-CN" dirty="0" err="1" smtClean="0"/>
              <a:t>Maxwellian</a:t>
            </a:r>
            <a:r>
              <a:rPr lang="en-US" altLang="zh-CN" dirty="0" smtClean="0"/>
              <a:t> component in the electron distribution (</a:t>
            </a:r>
            <a:r>
              <a:rPr lang="en-US" altLang="zh-CN" dirty="0" err="1" smtClean="0"/>
              <a:t>Spitkovsky</a:t>
            </a:r>
            <a:r>
              <a:rPr lang="en-US" altLang="zh-CN" dirty="0" smtClean="0"/>
              <a:t> 2008, Martins et al. 2008, </a:t>
            </a:r>
            <a:r>
              <a:rPr lang="en-US" altLang="zh-CN" dirty="0" err="1" smtClean="0"/>
              <a:t>Giannios</a:t>
            </a:r>
            <a:r>
              <a:rPr lang="en-US" altLang="zh-CN" dirty="0" smtClean="0"/>
              <a:t> &amp; </a:t>
            </a:r>
            <a:r>
              <a:rPr lang="en-US" altLang="zh-CN" dirty="0" err="1" smtClean="0"/>
              <a:t>Spitkovsky</a:t>
            </a:r>
            <a:r>
              <a:rPr lang="en-US" altLang="zh-CN" dirty="0" smtClean="0"/>
              <a:t>, 2009).</a:t>
            </a:r>
          </a:p>
        </p:txBody>
      </p:sp>
      <p:grpSp>
        <p:nvGrpSpPr>
          <p:cNvPr id="12" name="组合 11"/>
          <p:cNvGrpSpPr/>
          <p:nvPr/>
        </p:nvGrpSpPr>
        <p:grpSpPr>
          <a:xfrm>
            <a:off x="928662" y="3643314"/>
            <a:ext cx="7387754" cy="2928958"/>
            <a:chOff x="928662" y="3643314"/>
            <a:chExt cx="7387754" cy="2928958"/>
          </a:xfrm>
        </p:grpSpPr>
        <p:pic>
          <p:nvPicPr>
            <p:cNvPr id="6" name="图片 5" descr="002.jpg"/>
            <p:cNvPicPr>
              <a:picLocks noChangeAspect="1"/>
            </p:cNvPicPr>
            <p:nvPr/>
          </p:nvPicPr>
          <p:blipFill>
            <a:blip r:embed="rId2" cstate="print"/>
            <a:stretch>
              <a:fillRect/>
            </a:stretch>
          </p:blipFill>
          <p:spPr>
            <a:xfrm>
              <a:off x="928662" y="3643314"/>
              <a:ext cx="4094564" cy="2928958"/>
            </a:xfrm>
            <a:prstGeom prst="rect">
              <a:avLst/>
            </a:prstGeom>
          </p:spPr>
        </p:pic>
        <p:sp>
          <p:nvSpPr>
            <p:cNvPr id="10" name="TextBox 9"/>
            <p:cNvSpPr txBox="1"/>
            <p:nvPr/>
          </p:nvSpPr>
          <p:spPr>
            <a:xfrm>
              <a:off x="4788024" y="6002124"/>
              <a:ext cx="3528392" cy="523220"/>
            </a:xfrm>
            <a:prstGeom prst="rect">
              <a:avLst/>
            </a:prstGeom>
            <a:noFill/>
          </p:spPr>
          <p:txBody>
            <a:bodyPr wrap="square" rtlCol="0">
              <a:spAutoFit/>
            </a:bodyPr>
            <a:lstStyle/>
            <a:p>
              <a:pPr algn="ctr"/>
              <a:r>
                <a:rPr lang="en-US" altLang="zh-CN" sz="1400" dirty="0" smtClean="0"/>
                <a:t>Result from a particle-in-cell (PIC) simulation (</a:t>
              </a:r>
              <a:r>
                <a:rPr lang="en-US" altLang="zh-CN" sz="1400" dirty="0" err="1" smtClean="0"/>
                <a:t>Spitkovsky</a:t>
              </a:r>
              <a:r>
                <a:rPr lang="en-US" altLang="zh-CN" sz="1400" dirty="0" smtClean="0"/>
                <a:t> 2008)</a:t>
              </a:r>
              <a:endParaRPr lang="zh-CN" altLang="en-US" sz="1400" dirty="0" smtClean="0"/>
            </a:p>
          </p:txBody>
        </p:sp>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0" y="661024"/>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a typeface="华文行楷" pitchFamily="2" charset="-122"/>
              </a:rPr>
              <a:t>Modify the features of the jet</a:t>
            </a:r>
            <a:endParaRPr lang="zh-CN" altLang="en-US" sz="3200" dirty="0"/>
          </a:p>
        </p:txBody>
      </p:sp>
      <p:sp>
        <p:nvSpPr>
          <p:cNvPr id="6" name="TextBox 5"/>
          <p:cNvSpPr txBox="1"/>
          <p:nvPr/>
        </p:nvSpPr>
        <p:spPr>
          <a:xfrm>
            <a:off x="428596" y="1862822"/>
            <a:ext cx="8286808" cy="2862322"/>
          </a:xfrm>
          <a:prstGeom prst="rect">
            <a:avLst/>
          </a:prstGeom>
          <a:noFill/>
        </p:spPr>
        <p:txBody>
          <a:bodyPr wrap="square" rtlCol="0">
            <a:spAutoFit/>
          </a:bodyPr>
          <a:lstStyle/>
          <a:p>
            <a:pPr marL="342900" indent="-342900"/>
            <a:r>
              <a:rPr lang="en-US" altLang="zh-CN" dirty="0" smtClean="0"/>
              <a:t>(1) Homogeneous conical jet (Standard model);</a:t>
            </a:r>
          </a:p>
          <a:p>
            <a:pPr marL="342900" indent="-342900"/>
            <a:r>
              <a:rPr lang="en-US" altLang="zh-CN" dirty="0" smtClean="0"/>
              <a:t>(2) Jet with Gaussian angular profile (Zhang &amp; </a:t>
            </a:r>
            <a:r>
              <a:rPr lang="en-US" altLang="zh-CN" dirty="0" err="1" smtClean="0"/>
              <a:t>Mészáros</a:t>
            </a:r>
            <a:r>
              <a:rPr lang="en-US" altLang="zh-CN" dirty="0" smtClean="0"/>
              <a:t> 2002, Kumar &amp; </a:t>
            </a:r>
            <a:r>
              <a:rPr lang="en-US" altLang="zh-CN" dirty="0" err="1" smtClean="0"/>
              <a:t>Granot</a:t>
            </a:r>
            <a:r>
              <a:rPr lang="en-US" altLang="zh-CN" dirty="0" smtClean="0"/>
              <a:t> 2003);</a:t>
            </a:r>
          </a:p>
          <a:p>
            <a:pPr marL="342900" indent="-342900"/>
            <a:r>
              <a:rPr lang="en-US" altLang="zh-CN" dirty="0" smtClean="0"/>
              <a:t>(3) Two component jet (Huang et al. 2004, 2006, Liu et al. 2008);</a:t>
            </a:r>
          </a:p>
          <a:p>
            <a:pPr marL="342900" indent="-342900"/>
            <a:r>
              <a:rPr lang="en-US" altLang="zh-CN" dirty="0" smtClean="0"/>
              <a:t>(4) Cylindrical jet (Cheng et al. 2001, Huang &amp; Cheng 2003, Tam et al. 2005);</a:t>
            </a:r>
          </a:p>
          <a:p>
            <a:pPr marL="342900" indent="-342900"/>
            <a:r>
              <a:rPr lang="en-US" altLang="zh-CN" dirty="0" smtClean="0"/>
              <a:t>(5) Ring-shaped jet (</a:t>
            </a:r>
            <a:r>
              <a:rPr lang="en-US" altLang="zh-CN" dirty="0" err="1" smtClean="0"/>
              <a:t>Eichler</a:t>
            </a:r>
            <a:r>
              <a:rPr lang="en-US" altLang="zh-CN" dirty="0" smtClean="0"/>
              <a:t> &amp; Levinson 2004,  Levinson &amp; </a:t>
            </a:r>
            <a:r>
              <a:rPr lang="en-US" altLang="zh-CN" dirty="0" err="1" smtClean="0"/>
              <a:t>Eichler</a:t>
            </a:r>
            <a:r>
              <a:rPr lang="en-US" altLang="zh-CN" dirty="0" smtClean="0"/>
              <a:t> 2004, </a:t>
            </a:r>
            <a:r>
              <a:rPr lang="en-US" altLang="zh-CN" dirty="0" err="1" smtClean="0"/>
              <a:t>Lazzati</a:t>
            </a:r>
            <a:r>
              <a:rPr lang="en-US" altLang="zh-CN" dirty="0" smtClean="0"/>
              <a:t> &amp; </a:t>
            </a:r>
            <a:r>
              <a:rPr lang="en-US" altLang="zh-CN" dirty="0" err="1" smtClean="0"/>
              <a:t>Begelman</a:t>
            </a:r>
            <a:r>
              <a:rPr lang="en-US" altLang="zh-CN" dirty="0" smtClean="0"/>
              <a:t> 2005, </a:t>
            </a:r>
            <a:r>
              <a:rPr lang="en-US" altLang="zh-CN" dirty="0" err="1" smtClean="0"/>
              <a:t>Xu</a:t>
            </a:r>
            <a:r>
              <a:rPr lang="en-US" altLang="zh-CN" dirty="0" smtClean="0"/>
              <a:t>, Huang &amp; </a:t>
            </a:r>
            <a:r>
              <a:rPr lang="en-US" altLang="zh-CN" b="1" dirty="0" smtClean="0"/>
              <a:t>KSW</a:t>
            </a:r>
            <a:r>
              <a:rPr lang="en-US" altLang="zh-CN" dirty="0" smtClean="0"/>
              <a:t>, 2007, </a:t>
            </a:r>
            <a:r>
              <a:rPr lang="en-US" altLang="zh-CN" dirty="0" err="1" smtClean="0"/>
              <a:t>Xu</a:t>
            </a:r>
            <a:r>
              <a:rPr lang="en-US" altLang="zh-CN" dirty="0" smtClean="0"/>
              <a:t> &amp; Huang 2010, </a:t>
            </a:r>
            <a:r>
              <a:rPr lang="en-US" altLang="zh-CN" dirty="0" err="1" smtClean="0"/>
              <a:t>Xu</a:t>
            </a:r>
            <a:r>
              <a:rPr lang="en-US" altLang="zh-CN" dirty="0" smtClean="0"/>
              <a:t> Ming’s Talk);</a:t>
            </a:r>
          </a:p>
          <a:p>
            <a:pPr marL="342900" indent="-342900"/>
            <a:r>
              <a:rPr lang="en-US" altLang="zh-CN" dirty="0" smtClean="0"/>
              <a:t>(6) Receding jet (Li &amp; Song 2004, Wang, Huang &amp; </a:t>
            </a:r>
            <a:r>
              <a:rPr lang="en-US" altLang="zh-CN" b="1" dirty="0" smtClean="0"/>
              <a:t>KSW</a:t>
            </a:r>
            <a:r>
              <a:rPr lang="en-US" altLang="zh-CN" dirty="0" smtClean="0"/>
              <a:t> 2009, Wang </a:t>
            </a:r>
            <a:r>
              <a:rPr lang="en-US" altLang="zh-CN" dirty="0" err="1" smtClean="0"/>
              <a:t>Xin’s</a:t>
            </a:r>
            <a:r>
              <a:rPr lang="en-US" altLang="zh-CN" dirty="0" smtClean="0"/>
              <a:t> talk);</a:t>
            </a:r>
          </a:p>
          <a:p>
            <a:pPr marL="342900" indent="-342900"/>
            <a:r>
              <a:rPr lang="en-US" altLang="zh-CN" dirty="0" smtClean="0"/>
              <a:t>(7) Off-axis jet (</a:t>
            </a:r>
            <a:r>
              <a:rPr lang="en-US" altLang="zh-CN" dirty="0" err="1" smtClean="0"/>
              <a:t>Panaitescu</a:t>
            </a:r>
            <a:r>
              <a:rPr lang="en-US" altLang="zh-CN" dirty="0" smtClean="0"/>
              <a:t> &amp; </a:t>
            </a:r>
            <a:r>
              <a:rPr lang="en-US" altLang="zh-CN" dirty="0" err="1" smtClean="0"/>
              <a:t>Mészáros</a:t>
            </a:r>
            <a:r>
              <a:rPr lang="en-US" altLang="zh-CN" dirty="0" smtClean="0"/>
              <a:t> 1999, </a:t>
            </a:r>
            <a:r>
              <a:rPr lang="en-US" altLang="zh-CN" dirty="0" err="1" smtClean="0"/>
              <a:t>Eichler</a:t>
            </a:r>
            <a:r>
              <a:rPr lang="en-US" altLang="zh-CN" dirty="0" smtClean="0"/>
              <a:t> &amp; </a:t>
            </a:r>
            <a:r>
              <a:rPr lang="en-US" altLang="zh-CN" dirty="0" err="1" smtClean="0"/>
              <a:t>Granot</a:t>
            </a:r>
            <a:r>
              <a:rPr lang="en-US" altLang="zh-CN" dirty="0" smtClean="0"/>
              <a:t> 2006).</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0" y="661024"/>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a typeface="华文行楷" pitchFamily="2" charset="-122"/>
              </a:rPr>
              <a:t>Modify the </a:t>
            </a:r>
            <a:r>
              <a:rPr lang="en-US" altLang="zh-CN" sz="3200" b="1" dirty="0" err="1" smtClean="0">
                <a:solidFill>
                  <a:srgbClr val="FF6600"/>
                </a:solidFill>
                <a:ea typeface="华文行楷" pitchFamily="2" charset="-122"/>
              </a:rPr>
              <a:t>radiative</a:t>
            </a:r>
            <a:r>
              <a:rPr lang="en-US" altLang="zh-CN" sz="3200" b="1" dirty="0" smtClean="0">
                <a:solidFill>
                  <a:srgbClr val="FF6600"/>
                </a:solidFill>
                <a:ea typeface="华文行楷" pitchFamily="2" charset="-122"/>
              </a:rPr>
              <a:t> mechanism</a:t>
            </a:r>
            <a:endParaRPr lang="zh-CN" altLang="en-US" sz="3200" dirty="0"/>
          </a:p>
        </p:txBody>
      </p:sp>
      <p:sp>
        <p:nvSpPr>
          <p:cNvPr id="3" name="TextBox 2"/>
          <p:cNvSpPr txBox="1"/>
          <p:nvPr/>
        </p:nvSpPr>
        <p:spPr>
          <a:xfrm>
            <a:off x="571472" y="1772816"/>
            <a:ext cx="7929618" cy="2308324"/>
          </a:xfrm>
          <a:prstGeom prst="rect">
            <a:avLst/>
          </a:prstGeom>
          <a:noFill/>
        </p:spPr>
        <p:txBody>
          <a:bodyPr wrap="square" rtlCol="0">
            <a:spAutoFit/>
          </a:bodyPr>
          <a:lstStyle/>
          <a:p>
            <a:pPr marL="342900" indent="-342900"/>
            <a:r>
              <a:rPr lang="en-US" altLang="zh-CN" dirty="0" smtClean="0"/>
              <a:t>(1) Synchrotron (Standard model);</a:t>
            </a:r>
          </a:p>
          <a:p>
            <a:pPr marL="342900" indent="-342900"/>
            <a:r>
              <a:rPr lang="en-US" altLang="zh-CN" dirty="0" smtClean="0"/>
              <a:t>(2) Synchrotron self-Compton (Sari &amp; </a:t>
            </a:r>
            <a:r>
              <a:rPr lang="en-US" altLang="zh-CN" dirty="0" err="1" smtClean="0"/>
              <a:t>Esin</a:t>
            </a:r>
            <a:r>
              <a:rPr lang="en-US" altLang="zh-CN" dirty="0" smtClean="0"/>
              <a:t> 2001);</a:t>
            </a:r>
          </a:p>
          <a:p>
            <a:pPr marL="342900" indent="-342900"/>
            <a:r>
              <a:rPr lang="en-US" altLang="zh-CN" dirty="0" smtClean="0"/>
              <a:t>(3) Inverse Compton of external radiation field (He et al. 2009, </a:t>
            </a:r>
            <a:r>
              <a:rPr lang="en-US" altLang="zh-CN" dirty="0" err="1" smtClean="0"/>
              <a:t>Toma</a:t>
            </a:r>
            <a:r>
              <a:rPr lang="en-US" altLang="zh-CN" dirty="0" smtClean="0"/>
              <a:t> et al.  2009, 2010).</a:t>
            </a:r>
          </a:p>
          <a:p>
            <a:pPr marL="342900" indent="-342900"/>
            <a:r>
              <a:rPr lang="en-US" altLang="zh-CN" dirty="0" smtClean="0"/>
              <a:t>(4) </a:t>
            </a:r>
            <a:r>
              <a:rPr lang="en-US" altLang="zh-CN" dirty="0" err="1" smtClean="0"/>
              <a:t>Hadronic</a:t>
            </a:r>
            <a:r>
              <a:rPr lang="en-US" altLang="zh-CN" dirty="0" smtClean="0"/>
              <a:t> (Asano et al. 2009, </a:t>
            </a:r>
            <a:r>
              <a:rPr lang="en-US" altLang="zh-CN" dirty="0" err="1" smtClean="0"/>
              <a:t>Razzaque</a:t>
            </a:r>
            <a:r>
              <a:rPr lang="en-US" altLang="zh-CN" dirty="0" smtClean="0"/>
              <a:t> et al. 2009);</a:t>
            </a:r>
          </a:p>
          <a:p>
            <a:pPr marL="342900" indent="-342900"/>
            <a:r>
              <a:rPr lang="en-US" altLang="zh-CN" dirty="0" smtClean="0"/>
              <a:t>(5) </a:t>
            </a:r>
            <a:r>
              <a:rPr lang="en-US" altLang="zh-CN" dirty="0" err="1" smtClean="0"/>
              <a:t>Synchro</a:t>
            </a:r>
            <a:r>
              <a:rPr lang="en-US" altLang="zh-CN" dirty="0" smtClean="0"/>
              <a:t>-curvature (Cheng &amp; Zhang 1996);</a:t>
            </a:r>
          </a:p>
          <a:p>
            <a:pPr marL="342900" indent="-342900"/>
            <a:r>
              <a:rPr lang="en-US" altLang="zh-CN" dirty="0" smtClean="0"/>
              <a:t>(6) </a:t>
            </a:r>
            <a:r>
              <a:rPr lang="en-US" altLang="zh-CN" dirty="0" err="1" smtClean="0"/>
              <a:t>Synchro</a:t>
            </a:r>
            <a:r>
              <a:rPr lang="en-US" altLang="zh-CN" dirty="0" smtClean="0"/>
              <a:t>-curvature self-Compton (Zhang Bo’s talk);</a:t>
            </a:r>
          </a:p>
          <a:p>
            <a:pPr marL="342900" indent="-342900"/>
            <a:r>
              <a:rPr lang="en-US" altLang="zh-CN" dirty="0" smtClean="0"/>
              <a:t>(7) Dust scattering (</a:t>
            </a:r>
            <a:r>
              <a:rPr lang="en-US" altLang="zh-CN" dirty="0" err="1" smtClean="0"/>
              <a:t>Shao</a:t>
            </a:r>
            <a:r>
              <a:rPr lang="en-US" altLang="zh-CN" dirty="0" smtClean="0"/>
              <a:t> &amp; Dai 2006, 2007).</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B\Rebrightening\Version 02\f1.jpg"/>
          <p:cNvPicPr>
            <a:picLocks noChangeAspect="1" noChangeArrowheads="1"/>
          </p:cNvPicPr>
          <p:nvPr/>
        </p:nvPicPr>
        <p:blipFill>
          <a:blip r:embed="rId2" cstate="print"/>
          <a:srcRect/>
          <a:stretch>
            <a:fillRect/>
          </a:stretch>
        </p:blipFill>
        <p:spPr bwMode="auto">
          <a:xfrm>
            <a:off x="500034" y="2214554"/>
            <a:ext cx="4357686" cy="3366329"/>
          </a:xfrm>
          <a:prstGeom prst="rect">
            <a:avLst/>
          </a:prstGeom>
          <a:noFill/>
        </p:spPr>
      </p:pic>
      <p:sp>
        <p:nvSpPr>
          <p:cNvPr id="5"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smtClean="0">
                <a:solidFill>
                  <a:srgbClr val="FF6600"/>
                </a:solidFill>
                <a:effectLst/>
                <a:ea typeface="华文行楷" pitchFamily="2" charset="-122"/>
              </a:rPr>
              <a:t>Termination </a:t>
            </a:r>
            <a:r>
              <a:rPr lang="en-US" altLang="zh-CN" sz="3200" b="1" dirty="0" smtClean="0">
                <a:solidFill>
                  <a:srgbClr val="FF6600"/>
                </a:solidFill>
                <a:effectLst/>
                <a:ea typeface="华文行楷" pitchFamily="2" charset="-122"/>
              </a:rPr>
              <a:t>Shock as the Environment</a:t>
            </a:r>
            <a:endParaRPr lang="zh-CN" altLang="en-US" sz="3200" b="1" dirty="0">
              <a:solidFill>
                <a:srgbClr val="FF6600"/>
              </a:solidFill>
              <a:effectLst/>
              <a:latin typeface="Times New Roman" pitchFamily="18" charset="0"/>
              <a:cs typeface="Times New Roman" pitchFamily="18" charset="0"/>
            </a:endParaRPr>
          </a:p>
        </p:txBody>
      </p:sp>
      <p:sp>
        <p:nvSpPr>
          <p:cNvPr id="9" name="TextBox 8"/>
          <p:cNvSpPr txBox="1"/>
          <p:nvPr/>
        </p:nvSpPr>
        <p:spPr>
          <a:xfrm>
            <a:off x="5000628" y="1835056"/>
            <a:ext cx="3643338" cy="2308324"/>
          </a:xfrm>
          <a:prstGeom prst="rect">
            <a:avLst/>
          </a:prstGeom>
          <a:noFill/>
        </p:spPr>
        <p:txBody>
          <a:bodyPr wrap="square" rtlCol="0">
            <a:spAutoFit/>
          </a:bodyPr>
          <a:lstStyle/>
          <a:p>
            <a:pPr algn="just"/>
            <a:r>
              <a:rPr lang="en-US" altLang="zh-CN" dirty="0" smtClean="0">
                <a:latin typeface="Times New Roman" pitchFamily="18" charset="0"/>
                <a:ea typeface="华文楷体" pitchFamily="2" charset="-122"/>
                <a:cs typeface="Times New Roman" pitchFamily="18" charset="0"/>
              </a:rPr>
              <a:t>The medium surrounding GRBs is broken into four regions, from inside to out (Castor et al. 1975; Weaver 1977): </a:t>
            </a:r>
          </a:p>
          <a:p>
            <a:pPr marL="342900" indent="-342900" algn="just"/>
            <a:r>
              <a:rPr lang="en-US" altLang="zh-CN" dirty="0" smtClean="0">
                <a:latin typeface="Times New Roman" pitchFamily="18" charset="0"/>
                <a:ea typeface="华文楷体" pitchFamily="2" charset="-122"/>
                <a:cs typeface="Times New Roman" pitchFamily="18" charset="0"/>
              </a:rPr>
              <a:t>(1) the </a:t>
            </a:r>
            <a:r>
              <a:rPr lang="en-US" altLang="zh-CN" dirty="0" err="1" smtClean="0">
                <a:latin typeface="Times New Roman" pitchFamily="18" charset="0"/>
                <a:ea typeface="华文楷体" pitchFamily="2" charset="-122"/>
                <a:cs typeface="Times New Roman" pitchFamily="18" charset="0"/>
              </a:rPr>
              <a:t>unshocked</a:t>
            </a:r>
            <a:r>
              <a:rPr lang="en-US" altLang="zh-CN" dirty="0" smtClean="0">
                <a:latin typeface="Times New Roman" pitchFamily="18" charset="0"/>
                <a:ea typeface="华文楷体" pitchFamily="2" charset="-122"/>
                <a:cs typeface="Times New Roman" pitchFamily="18" charset="0"/>
              </a:rPr>
              <a:t> stellar wind; </a:t>
            </a:r>
          </a:p>
          <a:p>
            <a:pPr marL="342900" indent="-342900" algn="just"/>
            <a:r>
              <a:rPr lang="en-US" altLang="zh-CN" dirty="0" smtClean="0">
                <a:latin typeface="Times New Roman" pitchFamily="18" charset="0"/>
                <a:ea typeface="华文楷体" pitchFamily="2" charset="-122"/>
                <a:cs typeface="Times New Roman" pitchFamily="18" charset="0"/>
              </a:rPr>
              <a:t>(2) the shocked stellar wind; </a:t>
            </a:r>
          </a:p>
          <a:p>
            <a:pPr marL="342900" indent="-342900" algn="just"/>
            <a:r>
              <a:rPr lang="en-US" altLang="zh-CN" dirty="0" smtClean="0">
                <a:latin typeface="Times New Roman" pitchFamily="18" charset="0"/>
                <a:ea typeface="华文楷体" pitchFamily="2" charset="-122"/>
                <a:cs typeface="Times New Roman" pitchFamily="18" charset="0"/>
              </a:rPr>
              <a:t>(3) the shocked ISM; </a:t>
            </a:r>
          </a:p>
          <a:p>
            <a:pPr marL="342900" indent="-342900" algn="just"/>
            <a:r>
              <a:rPr lang="en-US" altLang="zh-CN" dirty="0" smtClean="0">
                <a:latin typeface="Times New Roman" pitchFamily="18" charset="0"/>
                <a:ea typeface="华文楷体" pitchFamily="2" charset="-122"/>
                <a:cs typeface="Times New Roman" pitchFamily="18" charset="0"/>
              </a:rPr>
              <a:t>(4) the </a:t>
            </a:r>
            <a:r>
              <a:rPr lang="en-US" altLang="zh-CN" dirty="0" err="1" smtClean="0">
                <a:latin typeface="Times New Roman" pitchFamily="18" charset="0"/>
                <a:ea typeface="华文楷体" pitchFamily="2" charset="-122"/>
                <a:cs typeface="Times New Roman" pitchFamily="18" charset="0"/>
              </a:rPr>
              <a:t>unshocked</a:t>
            </a:r>
            <a:r>
              <a:rPr lang="en-US" altLang="zh-CN" dirty="0" smtClean="0">
                <a:latin typeface="Times New Roman" pitchFamily="18" charset="0"/>
                <a:ea typeface="华文楷体" pitchFamily="2" charset="-122"/>
                <a:cs typeface="Times New Roman" pitchFamily="18" charset="0"/>
              </a:rPr>
              <a:t> ISM. </a:t>
            </a:r>
          </a:p>
        </p:txBody>
      </p:sp>
      <p:sp>
        <p:nvSpPr>
          <p:cNvPr id="10" name="TextBox 9"/>
          <p:cNvSpPr txBox="1"/>
          <p:nvPr/>
        </p:nvSpPr>
        <p:spPr>
          <a:xfrm>
            <a:off x="5017748" y="4429132"/>
            <a:ext cx="3571900" cy="1477328"/>
          </a:xfrm>
          <a:prstGeom prst="rect">
            <a:avLst/>
          </a:prstGeom>
          <a:noFill/>
        </p:spPr>
        <p:txBody>
          <a:bodyPr wrap="square" rtlCol="0">
            <a:spAutoFit/>
          </a:bodyPr>
          <a:lstStyle/>
          <a:p>
            <a:pPr algn="just"/>
            <a:r>
              <a:rPr lang="en-US" altLang="zh-CN" dirty="0" smtClean="0">
                <a:latin typeface="Times New Roman" pitchFamily="18" charset="0"/>
                <a:ea typeface="华文楷体" pitchFamily="2" charset="-122"/>
                <a:cs typeface="Times New Roman" pitchFamily="18" charset="0"/>
              </a:rPr>
              <a:t>We only use Region (1) and Region (2) as the environment in our work, because the </a:t>
            </a:r>
            <a:r>
              <a:rPr lang="en-US" altLang="zh-CN" dirty="0" err="1" smtClean="0">
                <a:latin typeface="Times New Roman" pitchFamily="18" charset="0"/>
                <a:ea typeface="华文楷体" pitchFamily="2" charset="-122"/>
                <a:cs typeface="Times New Roman" pitchFamily="18" charset="0"/>
              </a:rPr>
              <a:t>ejecta</a:t>
            </a:r>
            <a:r>
              <a:rPr lang="en-US" altLang="zh-CN" dirty="0" smtClean="0">
                <a:latin typeface="Times New Roman" pitchFamily="18" charset="0"/>
                <a:ea typeface="华文楷体" pitchFamily="2" charset="-122"/>
                <a:cs typeface="Times New Roman" pitchFamily="18" charset="0"/>
              </a:rPr>
              <a:t> can not reach Region (3) during all the observable time (</a:t>
            </a:r>
            <a:r>
              <a:rPr lang="en-US" altLang="zh-CN" dirty="0" err="1" smtClean="0">
                <a:latin typeface="Times New Roman" pitchFamily="18" charset="0"/>
                <a:cs typeface="Times New Roman" pitchFamily="18" charset="0"/>
              </a:rPr>
              <a:t>Pe’er</a:t>
            </a:r>
            <a:r>
              <a:rPr lang="en-US" altLang="zh-CN" dirty="0" smtClean="0">
                <a:latin typeface="Times New Roman" pitchFamily="18" charset="0"/>
                <a:cs typeface="Times New Roman" pitchFamily="18" charset="0"/>
              </a:rPr>
              <a:t> &amp; </a:t>
            </a:r>
            <a:r>
              <a:rPr lang="en-US" altLang="zh-CN" dirty="0" err="1" smtClean="0">
                <a:latin typeface="Times New Roman" pitchFamily="18" charset="0"/>
                <a:cs typeface="Times New Roman" pitchFamily="18" charset="0"/>
              </a:rPr>
              <a:t>Wijers</a:t>
            </a:r>
            <a:r>
              <a:rPr lang="en-US" altLang="zh-CN" dirty="0" smtClean="0">
                <a:latin typeface="Times New Roman" pitchFamily="18" charset="0"/>
                <a:cs typeface="Times New Roman" pitchFamily="18" charset="0"/>
              </a:rPr>
              <a:t> 2006</a:t>
            </a:r>
            <a:r>
              <a:rPr lang="en-US" altLang="zh-CN" dirty="0" smtClean="0">
                <a:latin typeface="Times New Roman" pitchFamily="18" charset="0"/>
                <a:ea typeface="华文楷体" pitchFamily="2" charset="-122"/>
                <a:cs typeface="Times New Roman" pitchFamily="18" charset="0"/>
              </a:rPr>
              <a:t>).</a:t>
            </a:r>
            <a:endParaRPr lang="zh-CN" altLang="en-US" dirty="0">
              <a:latin typeface="Times New Roman" pitchFamily="18" charset="0"/>
              <a:cs typeface="Times New Roman" pitchFamily="18" charset="0"/>
            </a:endParaRPr>
          </a:p>
        </p:txBody>
      </p:sp>
      <p:sp>
        <p:nvSpPr>
          <p:cNvPr id="7" name="TextBox 6"/>
          <p:cNvSpPr txBox="1"/>
          <p:nvPr/>
        </p:nvSpPr>
        <p:spPr>
          <a:xfrm>
            <a:off x="0" y="6215082"/>
            <a:ext cx="9144000" cy="369332"/>
          </a:xfrm>
          <a:prstGeom prst="rect">
            <a:avLst/>
          </a:prstGeom>
          <a:noFill/>
        </p:spPr>
        <p:txBody>
          <a:bodyPr wrap="square" rtlCol="0">
            <a:spAutoFit/>
          </a:bodyPr>
          <a:lstStyle/>
          <a:p>
            <a:pPr algn="ctr"/>
            <a:r>
              <a:rPr lang="en-US" altLang="zh-CN" b="1" dirty="0" smtClean="0"/>
              <a:t>KSW</a:t>
            </a:r>
            <a:r>
              <a:rPr lang="en-US" altLang="zh-CN" dirty="0" smtClean="0"/>
              <a:t>, Wong, Huang, &amp; Cheng, 2010, Mon Not Roy Astron Soc, 402, 409</a:t>
            </a:r>
            <a:endParaRPr lang="zh-CN" altLang="en-US" dirty="0"/>
          </a:p>
        </p:txBody>
      </p:sp>
    </p:spTree>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Variation of the Microphysics Parameters</a:t>
            </a:r>
            <a:endParaRPr lang="zh-CN" altLang="en-US" sz="3200" b="1" dirty="0">
              <a:solidFill>
                <a:srgbClr val="FF6600"/>
              </a:solidFill>
              <a:effectLst/>
              <a:latin typeface="Times New Roman" pitchFamily="18" charset="0"/>
              <a:cs typeface="Times New Roman" pitchFamily="18" charset="0"/>
            </a:endParaRPr>
          </a:p>
        </p:txBody>
      </p:sp>
      <p:sp>
        <p:nvSpPr>
          <p:cNvPr id="51" name="TextBox 50"/>
          <p:cNvSpPr txBox="1"/>
          <p:nvPr/>
        </p:nvSpPr>
        <p:spPr>
          <a:xfrm>
            <a:off x="1214414" y="1857364"/>
            <a:ext cx="6715172" cy="2031325"/>
          </a:xfrm>
          <a:prstGeom prst="rect">
            <a:avLst/>
          </a:prstGeom>
          <a:noFill/>
        </p:spPr>
        <p:txBody>
          <a:bodyPr wrap="square" rtlCol="0">
            <a:spAutoFit/>
          </a:bodyPr>
          <a:lstStyle/>
          <a:p>
            <a:pPr algn="just"/>
            <a:r>
              <a:rPr lang="en-US" altLang="zh-CN" dirty="0" smtClean="0">
                <a:latin typeface="Times New Roman" pitchFamily="18" charset="0"/>
                <a:ea typeface="华文楷体" pitchFamily="2" charset="-122"/>
                <a:cs typeface="Times New Roman" pitchFamily="18" charset="0"/>
              </a:rPr>
              <a:t>The microphysics parameters may vary during the evolution of the fireball (Fan &amp; </a:t>
            </a:r>
            <a:r>
              <a:rPr lang="en-US" altLang="zh-CN" dirty="0" err="1" smtClean="0">
                <a:latin typeface="Times New Roman" pitchFamily="18" charset="0"/>
                <a:ea typeface="华文楷体" pitchFamily="2" charset="-122"/>
                <a:cs typeface="Times New Roman" pitchFamily="18" charset="0"/>
              </a:rPr>
              <a:t>Piran</a:t>
            </a:r>
            <a:r>
              <a:rPr lang="en-US" altLang="zh-CN" dirty="0" smtClean="0">
                <a:latin typeface="Times New Roman" pitchFamily="18" charset="0"/>
                <a:ea typeface="华文楷体" pitchFamily="2" charset="-122"/>
                <a:cs typeface="Times New Roman" pitchFamily="18" charset="0"/>
              </a:rPr>
              <a:t> 2006). We can also imagine that the physical condition, such as the strength of the magnetic field, the temperature and density of the material, could be different between these two regions, so the evolution of microphysics parameters may not be the same accordingly. We use different parameters for these two regions to distinguish them and assume that</a:t>
            </a:r>
            <a:endParaRPr lang="zh-CN" altLang="en-US" dirty="0"/>
          </a:p>
        </p:txBody>
      </p:sp>
      <p:grpSp>
        <p:nvGrpSpPr>
          <p:cNvPr id="67" name="组合 66"/>
          <p:cNvGrpSpPr/>
          <p:nvPr/>
        </p:nvGrpSpPr>
        <p:grpSpPr>
          <a:xfrm>
            <a:off x="928662" y="4327525"/>
            <a:ext cx="7715304" cy="1244615"/>
            <a:chOff x="928662" y="4327525"/>
            <a:chExt cx="7715304" cy="1244615"/>
          </a:xfrm>
        </p:grpSpPr>
        <p:grpSp>
          <p:nvGrpSpPr>
            <p:cNvPr id="53" name="组合 52"/>
            <p:cNvGrpSpPr/>
            <p:nvPr/>
          </p:nvGrpSpPr>
          <p:grpSpPr>
            <a:xfrm>
              <a:off x="928662" y="4327540"/>
              <a:ext cx="3624246" cy="1244600"/>
              <a:chOff x="1071538" y="4327540"/>
              <a:chExt cx="3624246" cy="1244600"/>
            </a:xfrm>
          </p:grpSpPr>
          <p:grpSp>
            <p:nvGrpSpPr>
              <p:cNvPr id="46" name="组合 45"/>
              <p:cNvGrpSpPr/>
              <p:nvPr/>
            </p:nvGrpSpPr>
            <p:grpSpPr>
              <a:xfrm>
                <a:off x="1071538" y="4327540"/>
                <a:ext cx="1928181" cy="1244600"/>
                <a:chOff x="2875594" y="2286000"/>
                <a:chExt cx="1928181" cy="1244600"/>
              </a:xfrm>
            </p:grpSpPr>
            <p:graphicFrame>
              <p:nvGraphicFramePr>
                <p:cNvPr id="10260" name="Object 20"/>
                <p:cNvGraphicFramePr>
                  <a:graphicFrameLocks noChangeAspect="1"/>
                </p:cNvGraphicFramePr>
                <p:nvPr/>
              </p:nvGraphicFramePr>
              <p:xfrm>
                <a:off x="3036576" y="2286000"/>
                <a:ext cx="1654175" cy="601663"/>
              </p:xfrm>
              <a:graphic>
                <a:graphicData uri="http://schemas.openxmlformats.org/presentationml/2006/ole">
                  <p:oleObj spid="_x0000_s10260" name="Equation" r:id="rId3" imgW="698400" imgH="253800" progId="Equation.DSMT4">
                    <p:embed/>
                  </p:oleObj>
                </a:graphicData>
              </a:graphic>
            </p:graphicFrame>
            <p:graphicFrame>
              <p:nvGraphicFramePr>
                <p:cNvPr id="10261" name="Object 21"/>
                <p:cNvGraphicFramePr>
                  <a:graphicFrameLocks noChangeAspect="1"/>
                </p:cNvGraphicFramePr>
                <p:nvPr/>
              </p:nvGraphicFramePr>
              <p:xfrm>
                <a:off x="3028950" y="2928938"/>
                <a:ext cx="1774825" cy="601662"/>
              </p:xfrm>
              <a:graphic>
                <a:graphicData uri="http://schemas.openxmlformats.org/presentationml/2006/ole">
                  <p:oleObj spid="_x0000_s10261" name="Equation" r:id="rId4" imgW="749160" imgH="253800" progId="Equation.DSMT4">
                    <p:embed/>
                  </p:oleObj>
                </a:graphicData>
              </a:graphic>
            </p:graphicFrame>
            <p:sp>
              <p:nvSpPr>
                <p:cNvPr id="45" name="左大括号 44"/>
                <p:cNvSpPr/>
                <p:nvPr/>
              </p:nvSpPr>
              <p:spPr>
                <a:xfrm>
                  <a:off x="2875594" y="2482200"/>
                  <a:ext cx="142876" cy="8572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2" name="TextBox 51"/>
              <p:cNvSpPr txBox="1"/>
              <p:nvPr/>
            </p:nvSpPr>
            <p:spPr>
              <a:xfrm>
                <a:off x="2981272" y="4760149"/>
                <a:ext cx="171451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in Region (1)</a:t>
                </a:r>
                <a:endParaRPr lang="zh-CN" altLang="en-US" dirty="0">
                  <a:latin typeface="Times New Roman" pitchFamily="18" charset="0"/>
                  <a:cs typeface="Times New Roman" pitchFamily="18" charset="0"/>
                </a:endParaRPr>
              </a:p>
            </p:txBody>
          </p:sp>
        </p:grpSp>
        <p:grpSp>
          <p:nvGrpSpPr>
            <p:cNvPr id="60" name="组合 59"/>
            <p:cNvGrpSpPr/>
            <p:nvPr/>
          </p:nvGrpSpPr>
          <p:grpSpPr>
            <a:xfrm>
              <a:off x="5019720" y="4327525"/>
              <a:ext cx="3624246" cy="1244600"/>
              <a:chOff x="1071538" y="4327525"/>
              <a:chExt cx="3624246" cy="1244600"/>
            </a:xfrm>
          </p:grpSpPr>
          <p:grpSp>
            <p:nvGrpSpPr>
              <p:cNvPr id="61" name="组合 45"/>
              <p:cNvGrpSpPr/>
              <p:nvPr/>
            </p:nvGrpSpPr>
            <p:grpSpPr>
              <a:xfrm>
                <a:off x="1071538" y="4327525"/>
                <a:ext cx="1944643" cy="1244600"/>
                <a:chOff x="2875594" y="2285985"/>
                <a:chExt cx="1944643" cy="1244600"/>
              </a:xfrm>
            </p:grpSpPr>
            <p:graphicFrame>
              <p:nvGraphicFramePr>
                <p:cNvPr id="63" name="Object 20"/>
                <p:cNvGraphicFramePr>
                  <a:graphicFrameLocks noChangeAspect="1"/>
                </p:cNvGraphicFramePr>
                <p:nvPr/>
              </p:nvGraphicFramePr>
              <p:xfrm>
                <a:off x="3005724" y="2285985"/>
                <a:ext cx="1714500" cy="601663"/>
              </p:xfrm>
              <a:graphic>
                <a:graphicData uri="http://schemas.openxmlformats.org/presentationml/2006/ole">
                  <p:oleObj spid="_x0000_s10266" name="Equation" r:id="rId5" imgW="723600" imgH="253800" progId="Equation.DSMT4">
                    <p:embed/>
                  </p:oleObj>
                </a:graphicData>
              </a:graphic>
            </p:graphicFrame>
            <p:graphicFrame>
              <p:nvGraphicFramePr>
                <p:cNvPr id="64" name="Object 21"/>
                <p:cNvGraphicFramePr>
                  <a:graphicFrameLocks noChangeAspect="1"/>
                </p:cNvGraphicFramePr>
                <p:nvPr/>
              </p:nvGraphicFramePr>
              <p:xfrm>
                <a:off x="3015249" y="2928923"/>
                <a:ext cx="1804988" cy="601662"/>
              </p:xfrm>
              <a:graphic>
                <a:graphicData uri="http://schemas.openxmlformats.org/presentationml/2006/ole">
                  <p:oleObj spid="_x0000_s10267" name="Equation" r:id="rId6" imgW="761760" imgH="253800" progId="Equation.DSMT4">
                    <p:embed/>
                  </p:oleObj>
                </a:graphicData>
              </a:graphic>
            </p:graphicFrame>
            <p:sp>
              <p:nvSpPr>
                <p:cNvPr id="65" name="左大括号 64"/>
                <p:cNvSpPr/>
                <p:nvPr/>
              </p:nvSpPr>
              <p:spPr>
                <a:xfrm>
                  <a:off x="2875594" y="2482200"/>
                  <a:ext cx="142876" cy="8572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2" name="TextBox 61"/>
              <p:cNvSpPr txBox="1"/>
              <p:nvPr/>
            </p:nvSpPr>
            <p:spPr>
              <a:xfrm>
                <a:off x="2981272" y="4760149"/>
                <a:ext cx="171451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in Region (2)</a:t>
                </a:r>
                <a:endParaRPr lang="zh-CN" altLang="en-US" dirty="0">
                  <a:latin typeface="Times New Roman" pitchFamily="18" charset="0"/>
                  <a:cs typeface="Times New Roman" pitchFamily="18" charset="0"/>
                </a:endParaRPr>
              </a:p>
            </p:txBody>
          </p:sp>
        </p:grpSp>
        <p:sp>
          <p:nvSpPr>
            <p:cNvPr id="66" name="TextBox 65"/>
            <p:cNvSpPr txBox="1"/>
            <p:nvPr/>
          </p:nvSpPr>
          <p:spPr>
            <a:xfrm>
              <a:off x="4286248" y="4572008"/>
              <a:ext cx="500066" cy="707886"/>
            </a:xfrm>
            <a:prstGeom prst="rect">
              <a:avLst/>
            </a:prstGeom>
            <a:noFill/>
          </p:spPr>
          <p:txBody>
            <a:bodyPr wrap="square" rtlCol="0">
              <a:spAutoFit/>
            </a:bodyPr>
            <a:lstStyle/>
            <a:p>
              <a:r>
                <a:rPr lang="en-US" altLang="zh-CN" sz="4000" dirty="0" smtClean="0">
                  <a:latin typeface="Times New Roman" pitchFamily="18" charset="0"/>
                  <a:cs typeface="Times New Roman" pitchFamily="18" charset="0"/>
                </a:rPr>
                <a:t>&amp;</a:t>
              </a:r>
              <a:endParaRPr lang="zh-CN" altLang="en-US" sz="4000" dirty="0">
                <a:latin typeface="Times New Roman" pitchFamily="18" charset="0"/>
                <a:cs typeface="Times New Roman" pitchFamily="18" charset="0"/>
              </a:endParaRPr>
            </a:p>
          </p:txBody>
        </p:sp>
      </p:grpSp>
      <p:sp>
        <p:nvSpPr>
          <p:cNvPr id="18" name="TextBox 17"/>
          <p:cNvSpPr txBox="1"/>
          <p:nvPr/>
        </p:nvSpPr>
        <p:spPr>
          <a:xfrm>
            <a:off x="0" y="6215082"/>
            <a:ext cx="9144000" cy="369332"/>
          </a:xfrm>
          <a:prstGeom prst="rect">
            <a:avLst/>
          </a:prstGeom>
          <a:noFill/>
        </p:spPr>
        <p:txBody>
          <a:bodyPr wrap="square" rtlCol="0">
            <a:spAutoFit/>
          </a:bodyPr>
          <a:lstStyle/>
          <a:p>
            <a:pPr algn="ctr"/>
            <a:r>
              <a:rPr lang="en-US" altLang="zh-CN" b="1" dirty="0" smtClean="0"/>
              <a:t>KSW</a:t>
            </a:r>
            <a:r>
              <a:rPr lang="en-US" altLang="zh-CN" dirty="0" smtClean="0"/>
              <a:t>, Wong, Huang, &amp; Cheng, 2010, Mon Not Roy Astron Soc, 402, 409</a:t>
            </a:r>
            <a:endParaRPr lang="zh-CN" altLang="en-US" dirty="0"/>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14414" y="1643050"/>
            <a:ext cx="6283786" cy="4526767"/>
            <a:chOff x="859982" y="1142984"/>
            <a:chExt cx="6979067" cy="5026833"/>
          </a:xfrm>
        </p:grpSpPr>
        <p:pic>
          <p:nvPicPr>
            <p:cNvPr id="6" name="图片 5" descr="f8.jpg"/>
            <p:cNvPicPr>
              <a:picLocks noChangeAspect="1"/>
            </p:cNvPicPr>
            <p:nvPr/>
          </p:nvPicPr>
          <p:blipFill>
            <a:blip r:embed="rId2" cstate="print"/>
            <a:stretch>
              <a:fillRect/>
            </a:stretch>
          </p:blipFill>
          <p:spPr>
            <a:xfrm>
              <a:off x="859982" y="3714752"/>
              <a:ext cx="3497704" cy="2428892"/>
            </a:xfrm>
            <a:prstGeom prst="rect">
              <a:avLst/>
            </a:prstGeom>
          </p:spPr>
        </p:pic>
        <p:pic>
          <p:nvPicPr>
            <p:cNvPr id="5" name="图片 4" descr="f7.jpg"/>
            <p:cNvPicPr>
              <a:picLocks noChangeAspect="1"/>
            </p:cNvPicPr>
            <p:nvPr/>
          </p:nvPicPr>
          <p:blipFill>
            <a:blip r:embed="rId3" cstate="print"/>
            <a:stretch>
              <a:fillRect/>
            </a:stretch>
          </p:blipFill>
          <p:spPr>
            <a:xfrm>
              <a:off x="2863685" y="1142984"/>
              <a:ext cx="3216580" cy="2428892"/>
            </a:xfrm>
            <a:prstGeom prst="rect">
              <a:avLst/>
            </a:prstGeom>
          </p:spPr>
        </p:pic>
        <p:pic>
          <p:nvPicPr>
            <p:cNvPr id="7" name="图片 6" descr="f9.jpg"/>
            <p:cNvPicPr>
              <a:picLocks noChangeAspect="1"/>
            </p:cNvPicPr>
            <p:nvPr/>
          </p:nvPicPr>
          <p:blipFill>
            <a:blip r:embed="rId4" cstate="print"/>
            <a:stretch>
              <a:fillRect/>
            </a:stretch>
          </p:blipFill>
          <p:spPr>
            <a:xfrm>
              <a:off x="4572000" y="3707425"/>
              <a:ext cx="3267049" cy="2462392"/>
            </a:xfrm>
            <a:prstGeom prst="rect">
              <a:avLst/>
            </a:prstGeom>
          </p:spPr>
        </p:pic>
      </p:grpSp>
      <p:sp>
        <p:nvSpPr>
          <p:cNvPr id="8" name="TextBox 7"/>
          <p:cNvSpPr txBox="1"/>
          <p:nvPr/>
        </p:nvSpPr>
        <p:spPr>
          <a:xfrm>
            <a:off x="0" y="6215082"/>
            <a:ext cx="9144000" cy="369332"/>
          </a:xfrm>
          <a:prstGeom prst="rect">
            <a:avLst/>
          </a:prstGeom>
          <a:noFill/>
        </p:spPr>
        <p:txBody>
          <a:bodyPr wrap="square" rtlCol="0">
            <a:spAutoFit/>
          </a:bodyPr>
          <a:lstStyle/>
          <a:p>
            <a:pPr algn="ctr"/>
            <a:r>
              <a:rPr lang="en-US" altLang="zh-CN" b="1" dirty="0" smtClean="0"/>
              <a:t>KSW</a:t>
            </a:r>
            <a:r>
              <a:rPr lang="en-US" altLang="zh-CN" dirty="0" smtClean="0"/>
              <a:t>, Wong, Huang, &amp; Cheng, 2010, Mon Not Roy Astron Soc, 402, 409</a:t>
            </a:r>
            <a:endParaRPr lang="zh-CN" altLang="en-US" dirty="0"/>
          </a:p>
        </p:txBody>
      </p:sp>
      <p:sp>
        <p:nvSpPr>
          <p:cNvPr id="10"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Comparison with Observations</a:t>
            </a:r>
            <a:endParaRPr lang="zh-CN" altLang="en-US" sz="3200" b="1" dirty="0">
              <a:solidFill>
                <a:srgbClr val="FF6600"/>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latin typeface="Times New Roman" pitchFamily="18" charset="0"/>
                <a:cs typeface="Times New Roman" pitchFamily="18" charset="0"/>
              </a:rPr>
              <a:t>Summary</a:t>
            </a:r>
            <a:endParaRPr lang="zh-CN" altLang="en-US" sz="3200" b="1" dirty="0">
              <a:solidFill>
                <a:srgbClr val="FF6600"/>
              </a:solidFill>
              <a:effectLst/>
              <a:latin typeface="Times New Roman" pitchFamily="18" charset="0"/>
              <a:cs typeface="Times New Roman" pitchFamily="18" charset="0"/>
            </a:endParaRPr>
          </a:p>
        </p:txBody>
      </p:sp>
      <p:sp>
        <p:nvSpPr>
          <p:cNvPr id="3" name="TextBox 2"/>
          <p:cNvSpPr txBox="1"/>
          <p:nvPr/>
        </p:nvSpPr>
        <p:spPr>
          <a:xfrm>
            <a:off x="815996" y="1844824"/>
            <a:ext cx="7572428" cy="646331"/>
          </a:xfrm>
          <a:prstGeom prst="rect">
            <a:avLst/>
          </a:prstGeom>
          <a:noFill/>
        </p:spPr>
        <p:txBody>
          <a:bodyPr wrap="square" rtlCol="0">
            <a:spAutoFit/>
          </a:bodyPr>
          <a:lstStyle/>
          <a:p>
            <a:pPr algn="just"/>
            <a:r>
              <a:rPr lang="en-US" altLang="zh-CN" dirty="0" smtClean="0">
                <a:ea typeface="华文行楷" pitchFamily="2" charset="-122"/>
              </a:rPr>
              <a:t>The standard fireball model can explain the general features of GRB afterglows. </a:t>
            </a:r>
            <a:endParaRPr lang="zh-CN" altLang="en-US" dirty="0" smtClean="0"/>
          </a:p>
        </p:txBody>
      </p:sp>
      <p:sp>
        <p:nvSpPr>
          <p:cNvPr id="4" name="TextBox 3"/>
          <p:cNvSpPr txBox="1"/>
          <p:nvPr/>
        </p:nvSpPr>
        <p:spPr>
          <a:xfrm>
            <a:off x="827584" y="2710661"/>
            <a:ext cx="7572428" cy="646331"/>
          </a:xfrm>
          <a:prstGeom prst="rect">
            <a:avLst/>
          </a:prstGeom>
          <a:noFill/>
        </p:spPr>
        <p:txBody>
          <a:bodyPr wrap="square" rtlCol="0">
            <a:spAutoFit/>
          </a:bodyPr>
          <a:lstStyle/>
          <a:p>
            <a:pPr algn="just"/>
            <a:r>
              <a:rPr lang="en-US" altLang="zh-CN" dirty="0" smtClean="0">
                <a:ea typeface="华文行楷" pitchFamily="2" charset="-122"/>
              </a:rPr>
              <a:t>At some times, we need to modify the standard model to explain some strange features in GRB afterglows.</a:t>
            </a:r>
            <a:endParaRPr lang="zh-CN" altLang="en-US" dirty="0" smtClean="0"/>
          </a:p>
        </p:txBody>
      </p:sp>
      <p:sp>
        <p:nvSpPr>
          <p:cNvPr id="6" name="TextBox 5"/>
          <p:cNvSpPr txBox="1"/>
          <p:nvPr/>
        </p:nvSpPr>
        <p:spPr>
          <a:xfrm>
            <a:off x="827584" y="3596823"/>
            <a:ext cx="7572428" cy="1200329"/>
          </a:xfrm>
          <a:prstGeom prst="rect">
            <a:avLst/>
          </a:prstGeom>
          <a:noFill/>
        </p:spPr>
        <p:txBody>
          <a:bodyPr wrap="square" rtlCol="0">
            <a:spAutoFit/>
          </a:bodyPr>
          <a:lstStyle/>
          <a:p>
            <a:pPr algn="just"/>
            <a:r>
              <a:rPr lang="en-US" altLang="zh-CN" dirty="0" smtClean="0">
                <a:ea typeface="华文行楷" pitchFamily="2" charset="-122"/>
              </a:rPr>
              <a:t>We can use the un-modified or the modified standard model to reproduce the observed afterglow light curves of GRBs. Through the modeling, we can deduce the fundamental parameters, and further constrain the GRB physics and the shock physics.</a:t>
            </a:r>
            <a:endParaRPr lang="zh-CN" altLang="en-US" dirty="0" smtClean="0"/>
          </a:p>
        </p:txBody>
      </p:sp>
      <p:sp>
        <p:nvSpPr>
          <p:cNvPr id="9" name="矩形 8"/>
          <p:cNvSpPr/>
          <p:nvPr/>
        </p:nvSpPr>
        <p:spPr>
          <a:xfrm>
            <a:off x="0" y="5241974"/>
            <a:ext cx="9144000" cy="923330"/>
          </a:xfrm>
          <a:prstGeom prst="rect">
            <a:avLst/>
          </a:prstGeom>
          <a:noFill/>
        </p:spPr>
        <p:txBody>
          <a:bodyPr wrap="squar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p:cNvSpPr>
            <a:spLocks noGrp="1" noChangeArrowheads="1"/>
          </p:cNvSpPr>
          <p:nvPr>
            <p:ph type="title"/>
          </p:nvPr>
        </p:nvSpPr>
        <p:spPr>
          <a:xfrm>
            <a:off x="0" y="5449907"/>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2000" b="1" dirty="0" smtClean="0">
                <a:solidFill>
                  <a:srgbClr val="FF6600"/>
                </a:solidFill>
                <a:ea typeface="华文行楷" pitchFamily="2" charset="-122"/>
              </a:rPr>
              <a:t>Afterglows are the counterparts of GRBs at lower frequencies.</a:t>
            </a:r>
            <a:endParaRPr lang="zh-CN" altLang="en-US" sz="2000" dirty="0"/>
          </a:p>
        </p:txBody>
      </p:sp>
      <p:cxnSp>
        <p:nvCxnSpPr>
          <p:cNvPr id="11" name="直接连接符 10"/>
          <p:cNvCxnSpPr/>
          <p:nvPr/>
        </p:nvCxnSpPr>
        <p:spPr>
          <a:xfrm rot="5400000">
            <a:off x="2483768" y="2852936"/>
            <a:ext cx="3744416" cy="0"/>
          </a:xfrm>
          <a:prstGeom prst="line">
            <a:avLst/>
          </a:prstGeom>
        </p:spPr>
        <p:style>
          <a:lnRef idx="1">
            <a:schemeClr val="dk1"/>
          </a:lnRef>
          <a:fillRef idx="0">
            <a:schemeClr val="dk1"/>
          </a:fillRef>
          <a:effectRef idx="0">
            <a:schemeClr val="dk1"/>
          </a:effectRef>
          <a:fontRef idx="minor">
            <a:schemeClr val="tx1"/>
          </a:fontRef>
        </p:style>
      </p:cxnSp>
      <p:grpSp>
        <p:nvGrpSpPr>
          <p:cNvPr id="22" name="组合 21"/>
          <p:cNvGrpSpPr/>
          <p:nvPr/>
        </p:nvGrpSpPr>
        <p:grpSpPr>
          <a:xfrm>
            <a:off x="-32" y="836712"/>
            <a:ext cx="9144000" cy="4813159"/>
            <a:chOff x="-32" y="706128"/>
            <a:chExt cx="9144000" cy="4813159"/>
          </a:xfrm>
        </p:grpSpPr>
        <p:pic>
          <p:nvPicPr>
            <p:cNvPr id="9" name="图片 8" descr="001.jpg"/>
            <p:cNvPicPr>
              <a:picLocks noChangeAspect="1"/>
            </p:cNvPicPr>
            <p:nvPr/>
          </p:nvPicPr>
          <p:blipFill>
            <a:blip r:embed="rId2" cstate="print"/>
            <a:stretch>
              <a:fillRect/>
            </a:stretch>
          </p:blipFill>
          <p:spPr>
            <a:xfrm>
              <a:off x="1703819" y="706128"/>
              <a:ext cx="5748501" cy="4523072"/>
            </a:xfrm>
            <a:prstGeom prst="rect">
              <a:avLst/>
            </a:prstGeom>
          </p:spPr>
        </p:pic>
        <p:grpSp>
          <p:nvGrpSpPr>
            <p:cNvPr id="21" name="组合 20"/>
            <p:cNvGrpSpPr/>
            <p:nvPr/>
          </p:nvGrpSpPr>
          <p:grpSpPr>
            <a:xfrm>
              <a:off x="2591572" y="908720"/>
              <a:ext cx="4194570" cy="2056294"/>
              <a:chOff x="2609678" y="908720"/>
              <a:chExt cx="4194570" cy="2056294"/>
            </a:xfrm>
          </p:grpSpPr>
          <p:sp>
            <p:nvSpPr>
              <p:cNvPr id="15" name="Rectangle 3"/>
              <p:cNvSpPr>
                <a:spLocks noChangeArrowheads="1"/>
              </p:cNvSpPr>
              <p:nvPr/>
            </p:nvSpPr>
            <p:spPr bwMode="auto">
              <a:xfrm>
                <a:off x="2609678" y="908720"/>
                <a:ext cx="2506030" cy="400110"/>
              </a:xfrm>
              <a:prstGeom prst="rect">
                <a:avLst/>
              </a:prstGeom>
              <a:noFill/>
              <a:ln w="9525">
                <a:noFill/>
                <a:miter lim="800000"/>
                <a:headEnd/>
                <a:tailEnd/>
              </a:ln>
              <a:effectLst/>
            </p:spPr>
            <p:txBody>
              <a:bodyPr wrap="square" anchor="ctr">
                <a:spAutoFit/>
              </a:bodyPr>
              <a:lstStyle/>
              <a:p>
                <a:pPr>
                  <a:defRPr/>
                </a:pPr>
                <a:r>
                  <a:rPr lang="en-US" altLang="zh-CN" sz="2000" b="1" dirty="0">
                    <a:solidFill>
                      <a:srgbClr val="FF3300"/>
                    </a:solidFill>
                    <a:effectLst>
                      <a:outerShdw blurRad="38100" dist="38100" dir="2700000" algn="tl">
                        <a:srgbClr val="C0C0C0"/>
                      </a:outerShdw>
                    </a:effectLst>
                    <a:ea typeface="宋体" pitchFamily="2" charset="-122"/>
                  </a:rPr>
                  <a:t>P</a:t>
                </a:r>
                <a:r>
                  <a:rPr lang="en-US" altLang="zh-CN" sz="2000" b="1" dirty="0" smtClean="0">
                    <a:solidFill>
                      <a:srgbClr val="FF3300"/>
                    </a:solidFill>
                    <a:effectLst>
                      <a:outerShdw blurRad="38100" dist="38100" dir="2700000" algn="tl">
                        <a:srgbClr val="C0C0C0"/>
                      </a:outerShdw>
                    </a:effectLst>
                    <a:ea typeface="宋体" pitchFamily="2" charset="-122"/>
                  </a:rPr>
                  <a:t>rompt </a:t>
                </a:r>
                <a:r>
                  <a:rPr lang="en-US" altLang="zh-CN" sz="2000" b="1" dirty="0">
                    <a:solidFill>
                      <a:srgbClr val="FF3300"/>
                    </a:solidFill>
                    <a:effectLst>
                      <a:outerShdw blurRad="38100" dist="38100" dir="2700000" algn="tl">
                        <a:srgbClr val="C0C0C0"/>
                      </a:outerShdw>
                    </a:effectLst>
                    <a:ea typeface="宋体" pitchFamily="2" charset="-122"/>
                  </a:rPr>
                  <a:t>emission</a:t>
                </a:r>
              </a:p>
            </p:txBody>
          </p:sp>
          <p:sp>
            <p:nvSpPr>
              <p:cNvPr id="16" name="Rectangle 4"/>
              <p:cNvSpPr>
                <a:spLocks noChangeArrowheads="1"/>
              </p:cNvSpPr>
              <p:nvPr/>
            </p:nvSpPr>
            <p:spPr bwMode="auto">
              <a:xfrm>
                <a:off x="4427984" y="2492896"/>
                <a:ext cx="2177854" cy="400110"/>
              </a:xfrm>
              <a:prstGeom prst="rect">
                <a:avLst/>
              </a:prstGeom>
              <a:noFill/>
              <a:ln w="9525">
                <a:noFill/>
                <a:miter lim="800000"/>
                <a:headEnd/>
                <a:tailEnd/>
              </a:ln>
              <a:effectLst/>
            </p:spPr>
            <p:txBody>
              <a:bodyPr wrap="square" anchor="ctr">
                <a:spAutoFit/>
              </a:bodyPr>
              <a:lstStyle/>
              <a:p>
                <a:pPr>
                  <a:defRPr/>
                </a:pPr>
                <a:r>
                  <a:rPr lang="en-US" altLang="zh-CN" sz="2000" b="1" dirty="0" err="1" smtClean="0">
                    <a:solidFill>
                      <a:schemeClr val="bg2"/>
                    </a:solidFill>
                    <a:effectLst>
                      <a:outerShdw blurRad="38100" dist="38100" dir="2700000" algn="tl">
                        <a:srgbClr val="C0C0C0"/>
                      </a:outerShdw>
                    </a:effectLst>
                    <a:ea typeface="宋体" pitchFamily="2" charset="-122"/>
                  </a:rPr>
                  <a:t>Aftergow</a:t>
                </a:r>
                <a:r>
                  <a:rPr lang="en-US" altLang="zh-CN" sz="2000" b="1" dirty="0" smtClean="0">
                    <a:solidFill>
                      <a:schemeClr val="bg2"/>
                    </a:solidFill>
                    <a:effectLst>
                      <a:outerShdw blurRad="38100" dist="38100" dir="2700000" algn="tl">
                        <a:srgbClr val="C0C0C0"/>
                      </a:outerShdw>
                    </a:effectLst>
                    <a:ea typeface="宋体" pitchFamily="2" charset="-122"/>
                  </a:rPr>
                  <a:t> phase</a:t>
                </a:r>
                <a:endParaRPr lang="en-US" altLang="zh-CN" sz="2000" b="1" dirty="0">
                  <a:solidFill>
                    <a:schemeClr val="bg2"/>
                  </a:solidFill>
                  <a:effectLst>
                    <a:outerShdw blurRad="38100" dist="38100" dir="2700000" algn="tl">
                      <a:srgbClr val="C0C0C0"/>
                    </a:outerShdw>
                  </a:effectLst>
                  <a:ea typeface="宋体" pitchFamily="2" charset="-122"/>
                </a:endParaRPr>
              </a:p>
            </p:txBody>
          </p:sp>
          <p:sp>
            <p:nvSpPr>
              <p:cNvPr id="17" name="Line 6"/>
              <p:cNvSpPr>
                <a:spLocks noChangeShapeType="1"/>
              </p:cNvSpPr>
              <p:nvPr/>
            </p:nvSpPr>
            <p:spPr bwMode="auto">
              <a:xfrm>
                <a:off x="4499992" y="2965014"/>
                <a:ext cx="2304256" cy="0"/>
              </a:xfrm>
              <a:prstGeom prst="line">
                <a:avLst/>
              </a:prstGeom>
              <a:noFill/>
              <a:ln w="50800">
                <a:solidFill>
                  <a:schemeClr val="bg2"/>
                </a:solidFill>
                <a:prstDash val="dash"/>
                <a:round/>
                <a:headEnd/>
                <a:tailEnd type="triangle" w="med" len="med"/>
              </a:ln>
            </p:spPr>
            <p:txBody>
              <a:bodyPr/>
              <a:lstStyle/>
              <a:p>
                <a:endParaRPr lang="zh-CN" altLang="en-US"/>
              </a:p>
            </p:txBody>
          </p:sp>
          <p:sp>
            <p:nvSpPr>
              <p:cNvPr id="18" name="Line 7"/>
              <p:cNvSpPr>
                <a:spLocks noChangeShapeType="1"/>
              </p:cNvSpPr>
              <p:nvPr/>
            </p:nvSpPr>
            <p:spPr bwMode="auto">
              <a:xfrm flipH="1">
                <a:off x="2699355" y="1340768"/>
                <a:ext cx="1584612" cy="0"/>
              </a:xfrm>
              <a:prstGeom prst="line">
                <a:avLst/>
              </a:prstGeom>
              <a:noFill/>
              <a:ln w="50800">
                <a:solidFill>
                  <a:srgbClr val="FF0000"/>
                </a:solidFill>
                <a:round/>
                <a:headEnd/>
                <a:tailEnd type="triangle" w="med" len="med"/>
              </a:ln>
            </p:spPr>
            <p:txBody>
              <a:bodyPr/>
              <a:lstStyle/>
              <a:p>
                <a:endParaRPr lang="zh-CN" altLang="en-US"/>
              </a:p>
            </p:txBody>
          </p:sp>
        </p:grpSp>
        <p:sp>
          <p:nvSpPr>
            <p:cNvPr id="19" name="TextBox 18"/>
            <p:cNvSpPr txBox="1"/>
            <p:nvPr/>
          </p:nvSpPr>
          <p:spPr>
            <a:xfrm>
              <a:off x="-32" y="5211510"/>
              <a:ext cx="9144000" cy="307777"/>
            </a:xfrm>
            <a:prstGeom prst="rect">
              <a:avLst/>
            </a:prstGeom>
            <a:noFill/>
          </p:spPr>
          <p:txBody>
            <a:bodyPr wrap="square" rtlCol="0">
              <a:spAutoFit/>
            </a:bodyPr>
            <a:lstStyle/>
            <a:p>
              <a:pPr algn="ctr"/>
              <a:r>
                <a:rPr lang="en-US" altLang="zh-CN" sz="1400" dirty="0" smtClean="0"/>
                <a:t>(</a:t>
              </a:r>
              <a:r>
                <a:rPr lang="en-US" altLang="zh-CN" sz="1400" dirty="0" err="1" smtClean="0"/>
                <a:t>Panaitescu</a:t>
              </a:r>
              <a:r>
                <a:rPr lang="en-US" altLang="zh-CN" sz="1400" dirty="0" smtClean="0"/>
                <a:t> 2008)</a:t>
              </a:r>
              <a:endParaRPr lang="zh-CN" altLang="en-US" sz="1400" dirty="0" smtClean="0"/>
            </a:p>
          </p:txBody>
        </p:sp>
      </p:gr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title"/>
          </p:nvPr>
        </p:nvSpPr>
        <p:spPr>
          <a:xfrm>
            <a:off x="0" y="642918"/>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Discovery of GRB Afterglows</a:t>
            </a:r>
            <a:endParaRPr lang="zh-CN" altLang="en-US" sz="3200" b="1" dirty="0">
              <a:solidFill>
                <a:srgbClr val="FF6600"/>
              </a:solidFill>
              <a:effectLst/>
              <a:latin typeface="Times New Roman" pitchFamily="18" charset="0"/>
              <a:cs typeface="Times New Roman" pitchFamily="18" charset="0"/>
            </a:endParaRPr>
          </a:p>
        </p:txBody>
      </p:sp>
      <p:pic>
        <p:nvPicPr>
          <p:cNvPr id="11" name="图片 10" descr="001.jpg"/>
          <p:cNvPicPr>
            <a:picLocks noChangeAspect="1"/>
          </p:cNvPicPr>
          <p:nvPr/>
        </p:nvPicPr>
        <p:blipFill>
          <a:blip r:embed="rId2" cstate="print"/>
          <a:stretch>
            <a:fillRect/>
          </a:stretch>
        </p:blipFill>
        <p:spPr>
          <a:xfrm>
            <a:off x="642910" y="1728776"/>
            <a:ext cx="2571768" cy="1414472"/>
          </a:xfrm>
          <a:prstGeom prst="rect">
            <a:avLst/>
          </a:prstGeom>
        </p:spPr>
      </p:pic>
      <p:pic>
        <p:nvPicPr>
          <p:cNvPr id="12" name="图片 11" descr="002.jpg"/>
          <p:cNvPicPr>
            <a:picLocks noChangeAspect="1"/>
          </p:cNvPicPr>
          <p:nvPr/>
        </p:nvPicPr>
        <p:blipFill>
          <a:blip r:embed="rId3" cstate="print"/>
          <a:stretch>
            <a:fillRect/>
          </a:stretch>
        </p:blipFill>
        <p:spPr>
          <a:xfrm>
            <a:off x="3571868" y="1700808"/>
            <a:ext cx="2428892" cy="1441644"/>
          </a:xfrm>
          <a:prstGeom prst="rect">
            <a:avLst/>
          </a:prstGeom>
        </p:spPr>
      </p:pic>
      <p:pic>
        <p:nvPicPr>
          <p:cNvPr id="13" name="图片 12" descr="003.jpg"/>
          <p:cNvPicPr>
            <a:picLocks noChangeAspect="1"/>
          </p:cNvPicPr>
          <p:nvPr/>
        </p:nvPicPr>
        <p:blipFill>
          <a:blip r:embed="rId4" cstate="print"/>
          <a:stretch>
            <a:fillRect/>
          </a:stretch>
        </p:blipFill>
        <p:spPr>
          <a:xfrm>
            <a:off x="6330448" y="1700808"/>
            <a:ext cx="1884890" cy="1428760"/>
          </a:xfrm>
          <a:prstGeom prst="rect">
            <a:avLst/>
          </a:prstGeom>
        </p:spPr>
      </p:pic>
      <p:pic>
        <p:nvPicPr>
          <p:cNvPr id="14" name="图片 13" descr="001.jpg"/>
          <p:cNvPicPr>
            <a:picLocks noChangeAspect="1"/>
          </p:cNvPicPr>
          <p:nvPr/>
        </p:nvPicPr>
        <p:blipFill>
          <a:blip r:embed="rId5" cstate="print"/>
          <a:stretch>
            <a:fillRect/>
          </a:stretch>
        </p:blipFill>
        <p:spPr>
          <a:xfrm>
            <a:off x="642910" y="5429264"/>
            <a:ext cx="3192001" cy="928694"/>
          </a:xfrm>
          <a:prstGeom prst="rect">
            <a:avLst/>
          </a:prstGeom>
        </p:spPr>
      </p:pic>
      <p:pic>
        <p:nvPicPr>
          <p:cNvPr id="15" name="图片 14" descr="002.jpg"/>
          <p:cNvPicPr>
            <a:picLocks noChangeAspect="1"/>
          </p:cNvPicPr>
          <p:nvPr/>
        </p:nvPicPr>
        <p:blipFill>
          <a:blip r:embed="rId6" cstate="print"/>
          <a:stretch>
            <a:fillRect/>
          </a:stretch>
        </p:blipFill>
        <p:spPr>
          <a:xfrm>
            <a:off x="4427984" y="5085184"/>
            <a:ext cx="3429024" cy="1350082"/>
          </a:xfrm>
          <a:prstGeom prst="rect">
            <a:avLst/>
          </a:prstGeom>
        </p:spPr>
      </p:pic>
      <p:pic>
        <p:nvPicPr>
          <p:cNvPr id="16" name="图片 15" descr="001.jpg"/>
          <p:cNvPicPr>
            <a:picLocks noChangeAspect="1"/>
          </p:cNvPicPr>
          <p:nvPr/>
        </p:nvPicPr>
        <p:blipFill>
          <a:blip r:embed="rId7" cstate="print"/>
          <a:stretch>
            <a:fillRect/>
          </a:stretch>
        </p:blipFill>
        <p:spPr>
          <a:xfrm>
            <a:off x="785786" y="3468114"/>
            <a:ext cx="2290760" cy="1532522"/>
          </a:xfrm>
          <a:prstGeom prst="rect">
            <a:avLst/>
          </a:prstGeom>
        </p:spPr>
      </p:pic>
      <p:pic>
        <p:nvPicPr>
          <p:cNvPr id="17" name="图片 16" descr="002.jpg"/>
          <p:cNvPicPr>
            <a:picLocks noChangeAspect="1"/>
          </p:cNvPicPr>
          <p:nvPr/>
        </p:nvPicPr>
        <p:blipFill>
          <a:blip r:embed="rId8" cstate="print"/>
          <a:stretch>
            <a:fillRect/>
          </a:stretch>
        </p:blipFill>
        <p:spPr>
          <a:xfrm>
            <a:off x="4860032" y="3356992"/>
            <a:ext cx="2582920" cy="1500198"/>
          </a:xfrm>
          <a:prstGeom prst="rect">
            <a:avLst/>
          </a:prstGeom>
        </p:spPr>
      </p:pic>
      <p:sp>
        <p:nvSpPr>
          <p:cNvPr id="18" name="TextBox 17"/>
          <p:cNvSpPr txBox="1"/>
          <p:nvPr/>
        </p:nvSpPr>
        <p:spPr>
          <a:xfrm>
            <a:off x="5445149" y="3078013"/>
            <a:ext cx="1224136" cy="307777"/>
          </a:xfrm>
          <a:prstGeom prst="rect">
            <a:avLst/>
          </a:prstGeom>
          <a:noFill/>
        </p:spPr>
        <p:txBody>
          <a:bodyPr wrap="square" rtlCol="0">
            <a:spAutoFit/>
          </a:bodyPr>
          <a:lstStyle/>
          <a:p>
            <a:r>
              <a:rPr lang="en-US" altLang="zh-CN" sz="1400" dirty="0" smtClean="0"/>
              <a:t>GRB 970228</a:t>
            </a:r>
            <a:endParaRPr lang="zh-CN" altLang="en-US" sz="1400" dirty="0"/>
          </a:p>
        </p:txBody>
      </p:sp>
      <p:sp>
        <p:nvSpPr>
          <p:cNvPr id="19" name="TextBox 18"/>
          <p:cNvSpPr txBox="1"/>
          <p:nvPr/>
        </p:nvSpPr>
        <p:spPr>
          <a:xfrm>
            <a:off x="5508104" y="4797152"/>
            <a:ext cx="1224136" cy="307777"/>
          </a:xfrm>
          <a:prstGeom prst="rect">
            <a:avLst/>
          </a:prstGeom>
          <a:noFill/>
        </p:spPr>
        <p:txBody>
          <a:bodyPr wrap="square" rtlCol="0">
            <a:spAutoFit/>
          </a:bodyPr>
          <a:lstStyle/>
          <a:p>
            <a:r>
              <a:rPr lang="en-US" altLang="zh-CN" sz="1400" dirty="0" smtClean="0"/>
              <a:t>GRB 970228</a:t>
            </a:r>
            <a:endParaRPr lang="zh-CN" altLang="en-US" sz="1400" dirty="0"/>
          </a:p>
        </p:txBody>
      </p:sp>
      <p:sp>
        <p:nvSpPr>
          <p:cNvPr id="20" name="TextBox 19"/>
          <p:cNvSpPr txBox="1"/>
          <p:nvPr/>
        </p:nvSpPr>
        <p:spPr>
          <a:xfrm>
            <a:off x="5580112" y="6381328"/>
            <a:ext cx="1224136" cy="307777"/>
          </a:xfrm>
          <a:prstGeom prst="rect">
            <a:avLst/>
          </a:prstGeom>
          <a:noFill/>
        </p:spPr>
        <p:txBody>
          <a:bodyPr wrap="square" rtlCol="0">
            <a:spAutoFit/>
          </a:bodyPr>
          <a:lstStyle/>
          <a:p>
            <a:r>
              <a:rPr lang="en-US" altLang="zh-CN" sz="1400" dirty="0" smtClean="0"/>
              <a:t>GRB 970508</a:t>
            </a:r>
            <a:endParaRPr lang="zh-CN" altLang="en-US" sz="1400" dirty="0"/>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ChangeArrowheads="1"/>
          </p:cNvSpPr>
          <p:nvPr>
            <p:ph type="title"/>
          </p:nvPr>
        </p:nvSpPr>
        <p:spPr>
          <a:xfrm>
            <a:off x="0" y="642918"/>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2800" b="1" dirty="0" smtClean="0">
                <a:solidFill>
                  <a:srgbClr val="FF6600"/>
                </a:solidFill>
                <a:effectLst/>
                <a:ea typeface="华文行楷" pitchFamily="2" charset="-122"/>
              </a:rPr>
              <a:t>Light Curves and Spectrums - Power-law </a:t>
            </a:r>
            <a:endParaRPr lang="zh-CN" altLang="en-US" sz="2800" b="1" dirty="0">
              <a:solidFill>
                <a:srgbClr val="FF6600"/>
              </a:solidFill>
              <a:effectLst/>
              <a:latin typeface="Times New Roman" pitchFamily="18" charset="0"/>
              <a:cs typeface="Times New Roman" pitchFamily="18" charset="0"/>
            </a:endParaRPr>
          </a:p>
        </p:txBody>
      </p:sp>
      <p:grpSp>
        <p:nvGrpSpPr>
          <p:cNvPr id="5" name="组合 4"/>
          <p:cNvGrpSpPr/>
          <p:nvPr/>
        </p:nvGrpSpPr>
        <p:grpSpPr>
          <a:xfrm>
            <a:off x="-32" y="2428868"/>
            <a:ext cx="9144000" cy="3664428"/>
            <a:chOff x="-32" y="2428868"/>
            <a:chExt cx="9144000" cy="3664428"/>
          </a:xfrm>
        </p:grpSpPr>
        <p:pic>
          <p:nvPicPr>
            <p:cNvPr id="3" name="图片 2" descr="001.jpg"/>
            <p:cNvPicPr>
              <a:picLocks noChangeAspect="1"/>
            </p:cNvPicPr>
            <p:nvPr/>
          </p:nvPicPr>
          <p:blipFill>
            <a:blip r:embed="rId2" cstate="print"/>
            <a:stretch>
              <a:fillRect/>
            </a:stretch>
          </p:blipFill>
          <p:spPr>
            <a:xfrm>
              <a:off x="642910" y="2428868"/>
              <a:ext cx="7820092" cy="3357586"/>
            </a:xfrm>
            <a:prstGeom prst="rect">
              <a:avLst/>
            </a:prstGeom>
          </p:spPr>
        </p:pic>
        <p:sp>
          <p:nvSpPr>
            <p:cNvPr id="4" name="TextBox 3"/>
            <p:cNvSpPr txBox="1"/>
            <p:nvPr/>
          </p:nvSpPr>
          <p:spPr>
            <a:xfrm>
              <a:off x="-32" y="5785519"/>
              <a:ext cx="9144000" cy="307777"/>
            </a:xfrm>
            <a:prstGeom prst="rect">
              <a:avLst/>
            </a:prstGeom>
            <a:noFill/>
          </p:spPr>
          <p:txBody>
            <a:bodyPr wrap="square" rtlCol="0">
              <a:spAutoFit/>
            </a:bodyPr>
            <a:lstStyle/>
            <a:p>
              <a:pPr algn="ctr"/>
              <a:r>
                <a:rPr lang="en-US" altLang="zh-CN" sz="1400" dirty="0" smtClean="0"/>
                <a:t>(</a:t>
              </a:r>
              <a:r>
                <a:rPr lang="en-US" altLang="zh-CN" sz="1400" dirty="0" err="1" smtClean="0"/>
                <a:t>Panaitescu</a:t>
              </a:r>
              <a:r>
                <a:rPr lang="en-US" altLang="zh-CN" sz="1400" dirty="0" smtClean="0"/>
                <a:t> 2008)</a:t>
              </a:r>
              <a:endParaRPr lang="zh-CN" altLang="en-US" sz="1400" dirty="0" smtClean="0"/>
            </a:p>
          </p:txBody>
        </p:sp>
      </p:gr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Evolution and </a:t>
            </a:r>
            <a:r>
              <a:rPr lang="en-US" altLang="zh-CN" sz="2800" b="1" dirty="0" smtClean="0">
                <a:solidFill>
                  <a:srgbClr val="FF6600"/>
                </a:solidFill>
                <a:effectLst/>
                <a:ea typeface="华文行楷" pitchFamily="2" charset="-122"/>
              </a:rPr>
              <a:t>Radiation</a:t>
            </a:r>
            <a:r>
              <a:rPr lang="en-US" altLang="zh-CN" sz="3200" b="1" dirty="0" smtClean="0">
                <a:solidFill>
                  <a:srgbClr val="FF6600"/>
                </a:solidFill>
                <a:effectLst/>
                <a:ea typeface="华文行楷" pitchFamily="2" charset="-122"/>
              </a:rPr>
              <a:t> of External Shock</a:t>
            </a:r>
            <a:endParaRPr lang="zh-CN" altLang="en-US" sz="3200" b="1" dirty="0">
              <a:solidFill>
                <a:srgbClr val="FF6600"/>
              </a:solidFill>
              <a:effectLst/>
              <a:latin typeface="Times New Roman" pitchFamily="18" charset="0"/>
              <a:cs typeface="Times New Roman" pitchFamily="18" charset="0"/>
            </a:endParaRPr>
          </a:p>
        </p:txBody>
      </p:sp>
      <p:grpSp>
        <p:nvGrpSpPr>
          <p:cNvPr id="26" name="组合 25"/>
          <p:cNvGrpSpPr/>
          <p:nvPr/>
        </p:nvGrpSpPr>
        <p:grpSpPr>
          <a:xfrm>
            <a:off x="467544" y="1556792"/>
            <a:ext cx="8208912" cy="2448272"/>
            <a:chOff x="467544" y="1556792"/>
            <a:chExt cx="8208912" cy="2448272"/>
          </a:xfrm>
        </p:grpSpPr>
        <p:sp>
          <p:nvSpPr>
            <p:cNvPr id="3" name="TextBox 2"/>
            <p:cNvSpPr txBox="1"/>
            <p:nvPr/>
          </p:nvSpPr>
          <p:spPr>
            <a:xfrm>
              <a:off x="467544" y="1556792"/>
              <a:ext cx="8208912" cy="923330"/>
            </a:xfrm>
            <a:prstGeom prst="rect">
              <a:avLst/>
            </a:prstGeom>
            <a:noFill/>
          </p:spPr>
          <p:txBody>
            <a:bodyPr wrap="square" rtlCol="0">
              <a:spAutoFit/>
            </a:bodyPr>
            <a:lstStyle/>
            <a:p>
              <a:pPr algn="just"/>
              <a:r>
                <a:rPr lang="en-US" altLang="zh-CN" dirty="0" smtClean="0">
                  <a:latin typeface="Times New Roman" pitchFamily="18" charset="0"/>
                  <a:cs typeface="Times New Roman" pitchFamily="18" charset="0"/>
                </a:rPr>
                <a:t>After a coasting phase, the external shock will enter the self-similar deceleration phase, and the bulk Lorentz factor of the shock will decrease as power-law of time (</a:t>
              </a:r>
              <a:r>
                <a:rPr lang="en-US" altLang="zh-CN" dirty="0" err="1" smtClean="0">
                  <a:latin typeface="Times New Roman" pitchFamily="18" charset="0"/>
                  <a:cs typeface="Times New Roman" pitchFamily="18" charset="0"/>
                </a:rPr>
                <a:t>Blandford</a:t>
              </a:r>
              <a:r>
                <a:rPr lang="en-US" altLang="zh-CN" dirty="0" smtClean="0">
                  <a:latin typeface="Times New Roman" pitchFamily="18" charset="0"/>
                  <a:cs typeface="Times New Roman" pitchFamily="18" charset="0"/>
                </a:rPr>
                <a:t> &amp; McKee 1976).</a:t>
              </a:r>
            </a:p>
          </p:txBody>
        </p:sp>
        <p:sp>
          <p:nvSpPr>
            <p:cNvPr id="4" name="TextBox 3"/>
            <p:cNvSpPr txBox="1"/>
            <p:nvPr/>
          </p:nvSpPr>
          <p:spPr>
            <a:xfrm>
              <a:off x="467544" y="2584751"/>
              <a:ext cx="8208912" cy="646331"/>
            </a:xfrm>
            <a:prstGeom prst="rect">
              <a:avLst/>
            </a:prstGeom>
            <a:noFill/>
          </p:spPr>
          <p:txBody>
            <a:bodyPr wrap="square" rtlCol="0">
              <a:spAutoFit/>
            </a:bodyPr>
            <a:lstStyle/>
            <a:p>
              <a:pPr algn="just"/>
              <a:r>
                <a:rPr lang="en-US" altLang="zh-CN" dirty="0" smtClean="0">
                  <a:latin typeface="Times New Roman" pitchFamily="18" charset="0"/>
                  <a:cs typeface="Times New Roman" pitchFamily="18" charset="0"/>
                </a:rPr>
                <a:t>The external shock will accelerate the electrons to the relativistic velocities and transfer some energy to the </a:t>
              </a:r>
              <a:r>
                <a:rPr lang="en-US" altLang="zh-CN" smtClean="0">
                  <a:latin typeface="Times New Roman" pitchFamily="18" charset="0"/>
                  <a:cs typeface="Times New Roman" pitchFamily="18" charset="0"/>
                </a:rPr>
                <a:t>magnetic field.</a:t>
              </a:r>
              <a:endParaRPr lang="en-US" altLang="zh-CN" dirty="0" smtClean="0">
                <a:latin typeface="Times New Roman" pitchFamily="18" charset="0"/>
                <a:cs typeface="Times New Roman" pitchFamily="18" charset="0"/>
              </a:endParaRPr>
            </a:p>
          </p:txBody>
        </p:sp>
        <p:sp>
          <p:nvSpPr>
            <p:cNvPr id="5" name="TextBox 4"/>
            <p:cNvSpPr txBox="1"/>
            <p:nvPr/>
          </p:nvSpPr>
          <p:spPr>
            <a:xfrm>
              <a:off x="467544" y="3358733"/>
              <a:ext cx="8208912" cy="646331"/>
            </a:xfrm>
            <a:prstGeom prst="rect">
              <a:avLst/>
            </a:prstGeom>
            <a:noFill/>
          </p:spPr>
          <p:txBody>
            <a:bodyPr wrap="square" rtlCol="0">
              <a:spAutoFit/>
            </a:bodyPr>
            <a:lstStyle/>
            <a:p>
              <a:pPr algn="just"/>
              <a:r>
                <a:rPr lang="en-US" altLang="zh-CN" dirty="0" smtClean="0">
                  <a:latin typeface="Times New Roman" pitchFamily="18" charset="0"/>
                  <a:cs typeface="Times New Roman" pitchFamily="18" charset="0"/>
                </a:rPr>
                <a:t>These shock accelerated electrons is power-law distributed. They move in the magnetic field and produce the power-law synchrotron radiation spectrums and light curves.</a:t>
              </a:r>
            </a:p>
          </p:txBody>
        </p:sp>
      </p:grpSp>
      <p:sp>
        <p:nvSpPr>
          <p:cNvPr id="8" name="右箭头 7"/>
          <p:cNvSpPr/>
          <p:nvPr/>
        </p:nvSpPr>
        <p:spPr>
          <a:xfrm>
            <a:off x="2374542" y="4740603"/>
            <a:ext cx="1071570" cy="45719"/>
          </a:xfrm>
          <a:prstGeom prst="rightArrow">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16" name="组合 15"/>
          <p:cNvGrpSpPr/>
          <p:nvPr/>
        </p:nvGrpSpPr>
        <p:grpSpPr>
          <a:xfrm>
            <a:off x="714348" y="4286256"/>
            <a:ext cx="1571636" cy="928694"/>
            <a:chOff x="857224" y="5500702"/>
            <a:chExt cx="1571636" cy="928694"/>
          </a:xfrm>
        </p:grpSpPr>
        <p:sp>
          <p:nvSpPr>
            <p:cNvPr id="12" name="流程图: 可选过程 11"/>
            <p:cNvSpPr/>
            <p:nvPr/>
          </p:nvSpPr>
          <p:spPr>
            <a:xfrm>
              <a:off x="857224" y="5500702"/>
              <a:ext cx="1571636" cy="928694"/>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15" name="TextBox 14"/>
            <p:cNvSpPr txBox="1"/>
            <p:nvPr/>
          </p:nvSpPr>
          <p:spPr>
            <a:xfrm>
              <a:off x="928662" y="5640189"/>
              <a:ext cx="1428760" cy="646331"/>
            </a:xfrm>
            <a:prstGeom prst="rect">
              <a:avLst/>
            </a:prstGeom>
            <a:noFill/>
          </p:spPr>
          <p:txBody>
            <a:bodyPr wrap="square" rtlCol="0">
              <a:spAutoFit/>
            </a:bodyPr>
            <a:lstStyle/>
            <a:p>
              <a:pPr algn="ctr"/>
              <a:r>
                <a:rPr lang="en-US" altLang="zh-CN" dirty="0" smtClean="0">
                  <a:solidFill>
                    <a:schemeClr val="bg1"/>
                  </a:solidFill>
                </a:rPr>
                <a:t>Power-law</a:t>
              </a:r>
            </a:p>
            <a:p>
              <a:pPr algn="ctr"/>
              <a:r>
                <a:rPr lang="en-US" altLang="zh-CN" dirty="0" smtClean="0">
                  <a:solidFill>
                    <a:schemeClr val="bg1"/>
                  </a:solidFill>
                </a:rPr>
                <a:t>electron</a:t>
              </a:r>
              <a:endParaRPr lang="zh-CN" altLang="en-US" dirty="0">
                <a:solidFill>
                  <a:schemeClr val="bg1"/>
                </a:solidFill>
              </a:endParaRPr>
            </a:p>
          </p:txBody>
        </p:sp>
      </p:grpSp>
      <p:grpSp>
        <p:nvGrpSpPr>
          <p:cNvPr id="17" name="组合 16"/>
          <p:cNvGrpSpPr/>
          <p:nvPr/>
        </p:nvGrpSpPr>
        <p:grpSpPr>
          <a:xfrm>
            <a:off x="3571868" y="4286256"/>
            <a:ext cx="1571636" cy="928694"/>
            <a:chOff x="857224" y="5500702"/>
            <a:chExt cx="1571636" cy="928694"/>
          </a:xfrm>
        </p:grpSpPr>
        <p:sp>
          <p:nvSpPr>
            <p:cNvPr id="18" name="流程图: 可选过程 17"/>
            <p:cNvSpPr/>
            <p:nvPr/>
          </p:nvSpPr>
          <p:spPr>
            <a:xfrm>
              <a:off x="857224" y="5500702"/>
              <a:ext cx="1571636" cy="928694"/>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19" name="TextBox 18"/>
            <p:cNvSpPr txBox="1"/>
            <p:nvPr/>
          </p:nvSpPr>
          <p:spPr>
            <a:xfrm>
              <a:off x="928662" y="5640189"/>
              <a:ext cx="1428760" cy="646331"/>
            </a:xfrm>
            <a:prstGeom prst="rect">
              <a:avLst/>
            </a:prstGeom>
            <a:noFill/>
          </p:spPr>
          <p:txBody>
            <a:bodyPr wrap="square" rtlCol="0">
              <a:spAutoFit/>
            </a:bodyPr>
            <a:lstStyle/>
            <a:p>
              <a:pPr algn="ctr"/>
              <a:r>
                <a:rPr lang="en-US" altLang="zh-CN" dirty="0" smtClean="0">
                  <a:solidFill>
                    <a:schemeClr val="bg1"/>
                  </a:solidFill>
                </a:rPr>
                <a:t>Power-law</a:t>
              </a:r>
            </a:p>
            <a:p>
              <a:pPr algn="ctr"/>
              <a:r>
                <a:rPr lang="en-US" altLang="zh-CN" dirty="0" smtClean="0">
                  <a:solidFill>
                    <a:schemeClr val="bg1"/>
                  </a:solidFill>
                </a:rPr>
                <a:t>spectrum</a:t>
              </a:r>
              <a:endParaRPr lang="zh-CN" altLang="en-US" dirty="0">
                <a:solidFill>
                  <a:schemeClr val="bg1"/>
                </a:solidFill>
              </a:endParaRPr>
            </a:p>
          </p:txBody>
        </p:sp>
      </p:grpSp>
      <p:grpSp>
        <p:nvGrpSpPr>
          <p:cNvPr id="20" name="组合 19"/>
          <p:cNvGrpSpPr/>
          <p:nvPr/>
        </p:nvGrpSpPr>
        <p:grpSpPr>
          <a:xfrm>
            <a:off x="3571868" y="5500702"/>
            <a:ext cx="1571636" cy="928694"/>
            <a:chOff x="857224" y="5500702"/>
            <a:chExt cx="1571636" cy="928694"/>
          </a:xfrm>
        </p:grpSpPr>
        <p:sp>
          <p:nvSpPr>
            <p:cNvPr id="21" name="流程图: 可选过程 20"/>
            <p:cNvSpPr/>
            <p:nvPr/>
          </p:nvSpPr>
          <p:spPr>
            <a:xfrm>
              <a:off x="857224" y="5500702"/>
              <a:ext cx="1571636" cy="928694"/>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2" name="TextBox 21"/>
            <p:cNvSpPr txBox="1"/>
            <p:nvPr/>
          </p:nvSpPr>
          <p:spPr>
            <a:xfrm>
              <a:off x="928662" y="5640189"/>
              <a:ext cx="1428760" cy="646331"/>
            </a:xfrm>
            <a:prstGeom prst="rect">
              <a:avLst/>
            </a:prstGeom>
            <a:noFill/>
          </p:spPr>
          <p:txBody>
            <a:bodyPr wrap="square" rtlCol="0">
              <a:spAutoFit/>
            </a:bodyPr>
            <a:lstStyle/>
            <a:p>
              <a:pPr algn="ctr"/>
              <a:r>
                <a:rPr lang="en-US" altLang="zh-CN" dirty="0" smtClean="0">
                  <a:solidFill>
                    <a:schemeClr val="bg1"/>
                  </a:solidFill>
                </a:rPr>
                <a:t>Power-law</a:t>
              </a:r>
            </a:p>
            <a:p>
              <a:pPr algn="ctr"/>
              <a:r>
                <a:rPr lang="en-US" altLang="zh-CN" dirty="0" smtClean="0">
                  <a:solidFill>
                    <a:schemeClr val="bg1"/>
                  </a:solidFill>
                </a:rPr>
                <a:t>dynamics</a:t>
              </a:r>
              <a:endParaRPr lang="zh-CN" altLang="en-US" dirty="0">
                <a:solidFill>
                  <a:schemeClr val="bg1"/>
                </a:solidFill>
              </a:endParaRPr>
            </a:p>
          </p:txBody>
        </p:sp>
      </p:grpSp>
      <p:grpSp>
        <p:nvGrpSpPr>
          <p:cNvPr id="23" name="组合 22"/>
          <p:cNvGrpSpPr/>
          <p:nvPr/>
        </p:nvGrpSpPr>
        <p:grpSpPr>
          <a:xfrm>
            <a:off x="6786578" y="4866813"/>
            <a:ext cx="1571636" cy="928694"/>
            <a:chOff x="857224" y="5500702"/>
            <a:chExt cx="1571636" cy="928694"/>
          </a:xfrm>
        </p:grpSpPr>
        <p:sp>
          <p:nvSpPr>
            <p:cNvPr id="24" name="流程图: 可选过程 23"/>
            <p:cNvSpPr/>
            <p:nvPr/>
          </p:nvSpPr>
          <p:spPr>
            <a:xfrm>
              <a:off x="857224" y="5500702"/>
              <a:ext cx="1571636" cy="928694"/>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5" name="TextBox 24"/>
            <p:cNvSpPr txBox="1"/>
            <p:nvPr/>
          </p:nvSpPr>
          <p:spPr>
            <a:xfrm>
              <a:off x="928662" y="5640189"/>
              <a:ext cx="1428760" cy="646331"/>
            </a:xfrm>
            <a:prstGeom prst="rect">
              <a:avLst/>
            </a:prstGeom>
            <a:noFill/>
          </p:spPr>
          <p:txBody>
            <a:bodyPr wrap="square" rtlCol="0">
              <a:spAutoFit/>
            </a:bodyPr>
            <a:lstStyle/>
            <a:p>
              <a:pPr algn="ctr"/>
              <a:r>
                <a:rPr lang="en-US" altLang="zh-CN" dirty="0" smtClean="0">
                  <a:solidFill>
                    <a:schemeClr val="bg1"/>
                  </a:solidFill>
                </a:rPr>
                <a:t>Power-law</a:t>
              </a:r>
            </a:p>
            <a:p>
              <a:pPr algn="ctr"/>
              <a:r>
                <a:rPr lang="en-US" altLang="zh-CN" dirty="0" smtClean="0">
                  <a:solidFill>
                    <a:schemeClr val="bg1"/>
                  </a:solidFill>
                </a:rPr>
                <a:t>light curve</a:t>
              </a:r>
              <a:endParaRPr lang="zh-CN" altLang="en-US" dirty="0">
                <a:solidFill>
                  <a:schemeClr val="bg1"/>
                </a:solidFill>
              </a:endParaRPr>
            </a:p>
          </p:txBody>
        </p:sp>
      </p:grpSp>
      <p:sp>
        <p:nvSpPr>
          <p:cNvPr id="27" name="右大括号 26"/>
          <p:cNvSpPr/>
          <p:nvPr/>
        </p:nvSpPr>
        <p:spPr>
          <a:xfrm>
            <a:off x="5214942" y="4357694"/>
            <a:ext cx="357190" cy="2000264"/>
          </a:xfrm>
          <a:prstGeom prst="rightBrace">
            <a:avLst>
              <a:gd name="adj1" fmla="val 8333"/>
              <a:gd name="adj2"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右箭头 27"/>
          <p:cNvSpPr/>
          <p:nvPr/>
        </p:nvSpPr>
        <p:spPr>
          <a:xfrm>
            <a:off x="5643570" y="5339720"/>
            <a:ext cx="1071570" cy="45719"/>
          </a:xfrm>
          <a:prstGeom prst="rightArrow">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072206"/>
            <a:ext cx="9144000" cy="369332"/>
          </a:xfrm>
          <a:prstGeom prst="rect">
            <a:avLst/>
          </a:prstGeom>
          <a:noFill/>
        </p:spPr>
        <p:txBody>
          <a:bodyPr wrap="square" rtlCol="0">
            <a:spAutoFit/>
          </a:bodyPr>
          <a:lstStyle/>
          <a:p>
            <a:pPr algn="ctr"/>
            <a:r>
              <a:rPr lang="en-US" altLang="zh-CN" dirty="0" smtClean="0">
                <a:cs typeface="Times New Roman" pitchFamily="18" charset="0"/>
              </a:rPr>
              <a:t>(Sari, </a:t>
            </a:r>
            <a:r>
              <a:rPr lang="en-US" altLang="zh-CN" dirty="0" err="1" smtClean="0">
                <a:cs typeface="Times New Roman" pitchFamily="18" charset="0"/>
              </a:rPr>
              <a:t>Piran</a:t>
            </a:r>
            <a:r>
              <a:rPr lang="en-US" altLang="zh-CN" dirty="0" smtClean="0">
                <a:cs typeface="Times New Roman" pitchFamily="18" charset="0"/>
              </a:rPr>
              <a:t> &amp; </a:t>
            </a:r>
            <a:r>
              <a:rPr lang="en-US" altLang="zh-CN" dirty="0" err="1" smtClean="0">
                <a:cs typeface="Times New Roman" pitchFamily="18" charset="0"/>
              </a:rPr>
              <a:t>Narayan</a:t>
            </a:r>
            <a:r>
              <a:rPr lang="en-US" altLang="zh-CN" dirty="0" smtClean="0">
                <a:cs typeface="Times New Roman" pitchFamily="18" charset="0"/>
              </a:rPr>
              <a:t> 1998)</a:t>
            </a:r>
            <a:endParaRPr lang="zh-CN" altLang="en-US" dirty="0">
              <a:cs typeface="Times New Roman" pitchFamily="18" charset="0"/>
            </a:endParaRPr>
          </a:p>
        </p:txBody>
      </p:sp>
      <p:grpSp>
        <p:nvGrpSpPr>
          <p:cNvPr id="8" name="组合 7"/>
          <p:cNvGrpSpPr/>
          <p:nvPr/>
        </p:nvGrpSpPr>
        <p:grpSpPr>
          <a:xfrm>
            <a:off x="560996" y="1000108"/>
            <a:ext cx="3868128" cy="4943467"/>
            <a:chOff x="428596" y="1271615"/>
            <a:chExt cx="3868128" cy="4943467"/>
          </a:xfrm>
        </p:grpSpPr>
        <p:pic>
          <p:nvPicPr>
            <p:cNvPr id="9" name="Picture 2"/>
            <p:cNvPicPr>
              <a:picLocks noChangeAspect="1" noChangeArrowheads="1"/>
            </p:cNvPicPr>
            <p:nvPr/>
          </p:nvPicPr>
          <p:blipFill>
            <a:blip r:embed="rId2" cstate="print"/>
            <a:srcRect/>
            <a:stretch>
              <a:fillRect/>
            </a:stretch>
          </p:blipFill>
          <p:spPr bwMode="auto">
            <a:xfrm>
              <a:off x="428596" y="1271615"/>
              <a:ext cx="3868128" cy="4943467"/>
            </a:xfrm>
            <a:prstGeom prst="rect">
              <a:avLst/>
            </a:prstGeom>
            <a:noFill/>
            <a:ln w="9525">
              <a:noFill/>
              <a:miter lim="800000"/>
              <a:headEnd/>
              <a:tailEnd/>
            </a:ln>
            <a:effectLst/>
          </p:spPr>
        </p:pic>
        <p:sp>
          <p:nvSpPr>
            <p:cNvPr id="10" name="TextBox 9"/>
            <p:cNvSpPr txBox="1"/>
            <p:nvPr/>
          </p:nvSpPr>
          <p:spPr>
            <a:xfrm>
              <a:off x="428596" y="3488296"/>
              <a:ext cx="3857652" cy="369332"/>
            </a:xfrm>
            <a:prstGeom prst="rect">
              <a:avLst/>
            </a:prstGeom>
            <a:noFill/>
          </p:spPr>
          <p:txBody>
            <a:bodyPr wrap="square" rtlCol="0">
              <a:spAutoFit/>
            </a:bodyPr>
            <a:lstStyle/>
            <a:p>
              <a:pPr algn="ctr"/>
              <a:r>
                <a:rPr lang="en-US" altLang="zh-CN" dirty="0" smtClean="0">
                  <a:solidFill>
                    <a:srgbClr val="FF0000"/>
                  </a:solidFill>
                  <a:latin typeface="Times New Roman" pitchFamily="18" charset="0"/>
                  <a:cs typeface="Times New Roman" pitchFamily="18" charset="0"/>
                </a:rPr>
                <a:t>Spectrum</a:t>
              </a:r>
              <a:endParaRPr lang="zh-CN" altLang="en-US" dirty="0">
                <a:solidFill>
                  <a:srgbClr val="FF0000"/>
                </a:solidFill>
                <a:latin typeface="Times New Roman" pitchFamily="18" charset="0"/>
                <a:cs typeface="Times New Roman" pitchFamily="18" charset="0"/>
              </a:endParaRPr>
            </a:p>
          </p:txBody>
        </p:sp>
      </p:grpSp>
      <p:grpSp>
        <p:nvGrpSpPr>
          <p:cNvPr id="11" name="组合 10"/>
          <p:cNvGrpSpPr/>
          <p:nvPr/>
        </p:nvGrpSpPr>
        <p:grpSpPr>
          <a:xfrm>
            <a:off x="4786314" y="984407"/>
            <a:ext cx="3929058" cy="5016361"/>
            <a:chOff x="5214942" y="984407"/>
            <a:chExt cx="3929058" cy="5016361"/>
          </a:xfrm>
        </p:grpSpPr>
        <p:pic>
          <p:nvPicPr>
            <p:cNvPr id="12" name="Picture 3"/>
            <p:cNvPicPr>
              <a:picLocks noChangeAspect="1" noChangeArrowheads="1"/>
            </p:cNvPicPr>
            <p:nvPr/>
          </p:nvPicPr>
          <p:blipFill>
            <a:blip r:embed="rId3" cstate="print"/>
            <a:srcRect/>
            <a:stretch>
              <a:fillRect/>
            </a:stretch>
          </p:blipFill>
          <p:spPr bwMode="auto">
            <a:xfrm>
              <a:off x="5286380" y="984407"/>
              <a:ext cx="3775200" cy="5016361"/>
            </a:xfrm>
            <a:prstGeom prst="rect">
              <a:avLst/>
            </a:prstGeom>
            <a:noFill/>
            <a:ln w="9525">
              <a:noFill/>
              <a:miter lim="800000"/>
              <a:headEnd/>
              <a:tailEnd/>
            </a:ln>
            <a:effectLst/>
          </p:spPr>
        </p:pic>
        <p:sp>
          <p:nvSpPr>
            <p:cNvPr id="13" name="TextBox 12"/>
            <p:cNvSpPr txBox="1"/>
            <p:nvPr/>
          </p:nvSpPr>
          <p:spPr>
            <a:xfrm>
              <a:off x="5214942" y="3246823"/>
              <a:ext cx="3929058" cy="369332"/>
            </a:xfrm>
            <a:prstGeom prst="rect">
              <a:avLst/>
            </a:prstGeom>
            <a:noFill/>
          </p:spPr>
          <p:txBody>
            <a:bodyPr wrap="square" rtlCol="0">
              <a:spAutoFit/>
            </a:bodyPr>
            <a:lstStyle/>
            <a:p>
              <a:pPr algn="ctr"/>
              <a:r>
                <a:rPr lang="en-US" altLang="zh-CN" dirty="0" smtClean="0">
                  <a:solidFill>
                    <a:srgbClr val="FF0000"/>
                  </a:solidFill>
                  <a:latin typeface="Times New Roman" pitchFamily="18" charset="0"/>
                  <a:cs typeface="Times New Roman" pitchFamily="18" charset="0"/>
                </a:rPr>
                <a:t>Light Curve</a:t>
              </a:r>
              <a:endParaRPr lang="zh-CN" altLang="en-US" dirty="0">
                <a:solidFill>
                  <a:srgbClr val="FF0000"/>
                </a:solidFill>
                <a:latin typeface="Times New Roman" pitchFamily="18" charset="0"/>
                <a:cs typeface="Times New Roman" pitchFamily="18" charset="0"/>
              </a:endParaRPr>
            </a:p>
          </p:txBody>
        </p:sp>
      </p:gr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2786050" y="2051042"/>
          <a:ext cx="3582748" cy="877892"/>
        </p:xfrm>
        <a:graphic>
          <a:graphicData uri="http://schemas.openxmlformats.org/presentationml/2006/ole">
            <p:oleObj spid="_x0000_s51202" name="Equation" r:id="rId3" imgW="1917360" imgH="469800" progId="Equation.DSMT4">
              <p:embed/>
            </p:oleObj>
          </a:graphicData>
        </a:graphic>
      </p:graphicFrame>
      <p:graphicFrame>
        <p:nvGraphicFramePr>
          <p:cNvPr id="5" name="对象 4"/>
          <p:cNvGraphicFramePr>
            <a:graphicFrameLocks noChangeAspect="1"/>
          </p:cNvGraphicFramePr>
          <p:nvPr/>
        </p:nvGraphicFramePr>
        <p:xfrm>
          <a:off x="2769617" y="3179604"/>
          <a:ext cx="2945391" cy="749462"/>
        </p:xfrm>
        <a:graphic>
          <a:graphicData uri="http://schemas.openxmlformats.org/presentationml/2006/ole">
            <p:oleObj spid="_x0000_s51203" name="Equation" r:id="rId4" imgW="1447560" imgH="393480" progId="Equation.DSMT4">
              <p:embed/>
            </p:oleObj>
          </a:graphicData>
        </a:graphic>
      </p:graphicFrame>
      <p:graphicFrame>
        <p:nvGraphicFramePr>
          <p:cNvPr id="6" name="对象 5"/>
          <p:cNvGraphicFramePr>
            <a:graphicFrameLocks noChangeAspect="1"/>
          </p:cNvGraphicFramePr>
          <p:nvPr/>
        </p:nvGraphicFramePr>
        <p:xfrm>
          <a:off x="2786050" y="4071942"/>
          <a:ext cx="3071834" cy="738192"/>
        </p:xfrm>
        <a:graphic>
          <a:graphicData uri="http://schemas.openxmlformats.org/presentationml/2006/ole">
            <p:oleObj spid="_x0000_s51204" name="Equation" r:id="rId5" imgW="1638000" imgH="393480" progId="Equation.DSMT4">
              <p:embed/>
            </p:oleObj>
          </a:graphicData>
        </a:graphic>
      </p:graphicFrame>
      <p:graphicFrame>
        <p:nvGraphicFramePr>
          <p:cNvPr id="7" name="对象 6"/>
          <p:cNvGraphicFramePr>
            <a:graphicFrameLocks noChangeAspect="1"/>
          </p:cNvGraphicFramePr>
          <p:nvPr/>
        </p:nvGraphicFramePr>
        <p:xfrm>
          <a:off x="2798346" y="4929193"/>
          <a:ext cx="2559472" cy="1000137"/>
        </p:xfrm>
        <a:graphic>
          <a:graphicData uri="http://schemas.openxmlformats.org/presentationml/2006/ole">
            <p:oleObj spid="_x0000_s51205" name="Equation" r:id="rId6" imgW="1333440" imgH="520560" progId="Equation.DSMT4">
              <p:embed/>
            </p:oleObj>
          </a:graphicData>
        </a:graphic>
      </p:graphicFrame>
      <p:sp>
        <p:nvSpPr>
          <p:cNvPr id="8" name="左大括号 7"/>
          <p:cNvSpPr/>
          <p:nvPr/>
        </p:nvSpPr>
        <p:spPr>
          <a:xfrm>
            <a:off x="2214546" y="2357430"/>
            <a:ext cx="500066" cy="33575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5786446" y="5978743"/>
            <a:ext cx="2357454" cy="307777"/>
          </a:xfrm>
          <a:prstGeom prst="rect">
            <a:avLst/>
          </a:prstGeom>
          <a:noFill/>
        </p:spPr>
        <p:txBody>
          <a:bodyPr wrap="square" rtlCol="0">
            <a:spAutoFit/>
          </a:bodyPr>
          <a:lstStyle/>
          <a:p>
            <a:r>
              <a:rPr lang="en-US" altLang="zh-CN" sz="1400" dirty="0" smtClean="0"/>
              <a:t>(Huang et al.  1999, 2000)</a:t>
            </a:r>
            <a:endParaRPr lang="zh-CN" altLang="en-US" sz="1400" dirty="0" smtClean="0"/>
          </a:p>
        </p:txBody>
      </p:sp>
      <p:sp>
        <p:nvSpPr>
          <p:cNvPr id="10"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Dynamics of the Afterglow Evolution</a:t>
            </a:r>
            <a:endParaRPr lang="zh-CN" altLang="en-US" sz="3200" b="1" dirty="0">
              <a:solidFill>
                <a:srgbClr val="FF6600"/>
              </a:solidFill>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1906815" y="2000240"/>
          <a:ext cx="5094077" cy="1141776"/>
        </p:xfrm>
        <a:graphic>
          <a:graphicData uri="http://schemas.openxmlformats.org/presentationml/2006/ole">
            <p:oleObj spid="_x0000_s52226" name="Equation" r:id="rId3" imgW="2133360" imgH="520560" progId="Equation.DSMT4">
              <p:embed/>
            </p:oleObj>
          </a:graphicData>
        </a:graphic>
      </p:graphicFrame>
      <p:graphicFrame>
        <p:nvGraphicFramePr>
          <p:cNvPr id="3075" name="Object 3"/>
          <p:cNvGraphicFramePr>
            <a:graphicFrameLocks noChangeAspect="1"/>
          </p:cNvGraphicFramePr>
          <p:nvPr/>
        </p:nvGraphicFramePr>
        <p:xfrm>
          <a:off x="1928794" y="3286124"/>
          <a:ext cx="5143536" cy="1178128"/>
        </p:xfrm>
        <a:graphic>
          <a:graphicData uri="http://schemas.openxmlformats.org/presentationml/2006/ole">
            <p:oleObj spid="_x0000_s52227" name="Equation" r:id="rId4" imgW="2273040" imgH="520560" progId="Equation.DSMT4">
              <p:embed/>
            </p:oleObj>
          </a:graphicData>
        </a:graphic>
      </p:graphicFrame>
      <p:graphicFrame>
        <p:nvGraphicFramePr>
          <p:cNvPr id="7" name="对象 6"/>
          <p:cNvGraphicFramePr>
            <a:graphicFrameLocks noChangeAspect="1"/>
          </p:cNvGraphicFramePr>
          <p:nvPr/>
        </p:nvGraphicFramePr>
        <p:xfrm>
          <a:off x="3286116" y="4857760"/>
          <a:ext cx="1928826" cy="951202"/>
        </p:xfrm>
        <a:graphic>
          <a:graphicData uri="http://schemas.openxmlformats.org/presentationml/2006/ole">
            <p:oleObj spid="_x0000_s52228" name="Equation" r:id="rId5" imgW="927000" imgH="457200" progId="Equation.DSMT4">
              <p:embed/>
            </p:oleObj>
          </a:graphicData>
        </a:graphic>
      </p:graphicFrame>
      <p:sp>
        <p:nvSpPr>
          <p:cNvPr id="9" name="Rectangle 6"/>
          <p:cNvSpPr>
            <a:spLocks noGrp="1" noChangeArrowheads="1"/>
          </p:cNvSpPr>
          <p:nvPr>
            <p:ph type="title"/>
          </p:nvPr>
        </p:nvSpPr>
        <p:spPr>
          <a:xfrm>
            <a:off x="0" y="663561"/>
            <a:ext cx="9144000" cy="765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2400000"/>
              </a:lightRig>
            </a:scene3d>
            <a:sp3d>
              <a:bevelT w="19050" h="12700"/>
            </a:sp3d>
          </a:bodyPr>
          <a:lstStyle/>
          <a:p>
            <a:pPr algn="ctr"/>
            <a:r>
              <a:rPr lang="en-US" altLang="zh-CN" sz="3200" b="1" dirty="0" smtClean="0">
                <a:solidFill>
                  <a:srgbClr val="FF6600"/>
                </a:solidFill>
                <a:effectLst/>
                <a:ea typeface="华文行楷" pitchFamily="2" charset="-122"/>
              </a:rPr>
              <a:t>The Synchrotron Radiation </a:t>
            </a:r>
            <a:endParaRPr lang="zh-CN" altLang="en-US" sz="3200" b="1" dirty="0">
              <a:solidFill>
                <a:srgbClr val="FF6600"/>
              </a:solidFill>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沉稳">
  <a:themeElements>
    <a:clrScheme name="自定义 1">
      <a:dk1>
        <a:sysClr val="windowText" lastClr="000000"/>
      </a:dk1>
      <a:lt1>
        <a:sysClr val="window" lastClr="FFFFFF"/>
      </a:lt1>
      <a:dk2>
        <a:srgbClr val="00B0F0"/>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沉稳">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2598</TotalTime>
  <Words>1591</Words>
  <Application>Microsoft Office PowerPoint</Application>
  <PresentationFormat>全屏显示(4:3)</PresentationFormat>
  <Paragraphs>141</Paragraphs>
  <Slides>29</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1" baseType="lpstr">
      <vt:lpstr>沉稳</vt:lpstr>
      <vt:lpstr>Equation</vt:lpstr>
      <vt:lpstr>幻灯片 1</vt:lpstr>
      <vt:lpstr>Outline</vt:lpstr>
      <vt:lpstr>Afterglows are the counterparts of GRBs at lower frequencies.</vt:lpstr>
      <vt:lpstr>Discovery of GRB Afterglows</vt:lpstr>
      <vt:lpstr>Light Curves and Spectrums - Power-law </vt:lpstr>
      <vt:lpstr>Evolution and Radiation of External Shock</vt:lpstr>
      <vt:lpstr>幻灯片 7</vt:lpstr>
      <vt:lpstr>Dynamics of the Afterglow Evolution</vt:lpstr>
      <vt:lpstr>The Synchrotron Radiation </vt:lpstr>
      <vt:lpstr>Equal Arrival Time Surface Effect</vt:lpstr>
      <vt:lpstr>Purpose of the Modeling</vt:lpstr>
      <vt:lpstr>Modeling GRB 980703</vt:lpstr>
      <vt:lpstr>Some high-energy afterglows detected by LAT may also be produced by the external shock! </vt:lpstr>
      <vt:lpstr>Adiabatic External Shock</vt:lpstr>
      <vt:lpstr>Radiative External Shock</vt:lpstr>
      <vt:lpstr>幻灯片 16</vt:lpstr>
      <vt:lpstr>幻灯片 17</vt:lpstr>
      <vt:lpstr>幻灯片 18</vt:lpstr>
      <vt:lpstr>We need to modify the standard model. </vt:lpstr>
      <vt:lpstr>Modify the energy</vt:lpstr>
      <vt:lpstr>Modify the energy</vt:lpstr>
      <vt:lpstr>Modify the environment</vt:lpstr>
      <vt:lpstr>Modify the microphysics</vt:lpstr>
      <vt:lpstr>Modify the features of the jet</vt:lpstr>
      <vt:lpstr>Modify the radiative mechanism</vt:lpstr>
      <vt:lpstr>Termination Shock as the Environment</vt:lpstr>
      <vt:lpstr>Variation of the Microphysics Parameters</vt:lpstr>
      <vt:lpstr>Comparison with Observations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Tassadar</dc:creator>
  <cp:lastModifiedBy>Tassadar</cp:lastModifiedBy>
  <cp:revision>238</cp:revision>
  <dcterms:created xsi:type="dcterms:W3CDTF">2010-05-06T14:53:20Z</dcterms:created>
  <dcterms:modified xsi:type="dcterms:W3CDTF">2010-06-22T02:55:38Z</dcterms:modified>
</cp:coreProperties>
</file>