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1" r:id="rId3"/>
    <p:sldId id="261" r:id="rId4"/>
    <p:sldId id="258" r:id="rId5"/>
    <p:sldId id="312" r:id="rId6"/>
    <p:sldId id="315" r:id="rId7"/>
    <p:sldId id="273" r:id="rId8"/>
    <p:sldId id="274" r:id="rId9"/>
    <p:sldId id="316" r:id="rId10"/>
    <p:sldId id="310" r:id="rId11"/>
    <p:sldId id="278" r:id="rId12"/>
    <p:sldId id="283" r:id="rId13"/>
    <p:sldId id="292" r:id="rId14"/>
    <p:sldId id="285" r:id="rId15"/>
    <p:sldId id="319" r:id="rId16"/>
    <p:sldId id="317" r:id="rId17"/>
    <p:sldId id="318" r:id="rId18"/>
    <p:sldId id="287" r:id="rId19"/>
    <p:sldId id="288" r:id="rId20"/>
    <p:sldId id="323" r:id="rId21"/>
    <p:sldId id="260" r:id="rId22"/>
    <p:sldId id="295" r:id="rId23"/>
    <p:sldId id="321" r:id="rId24"/>
    <p:sldId id="322" r:id="rId25"/>
    <p:sldId id="303" r:id="rId26"/>
    <p:sldId id="304" r:id="rId27"/>
    <p:sldId id="305" r:id="rId28"/>
    <p:sldId id="308" r:id="rId29"/>
    <p:sldId id="32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8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2000" autoAdjust="0"/>
  </p:normalViewPr>
  <p:slideViewPr>
    <p:cSldViewPr>
      <p:cViewPr varScale="1">
        <p:scale>
          <a:sx n="51" d="100"/>
          <a:sy n="51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40664-6CBD-415D-BACB-3BDB6C16DDFE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4B60-C47F-41BC-9F83-443FA9BB0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3D9E3-59D4-43B3-ABE3-2781A02A0368}" type="slidenum">
              <a:rPr lang="en-US"/>
              <a:pPr/>
              <a:t>27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81475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5390" tIns="42695" rIns="85390" bIns="42695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4B60-C47F-41BC-9F83-443FA9BB05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3" y="228600"/>
            <a:ext cx="1761067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28600"/>
            <a:ext cx="514773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17603" y="228600"/>
            <a:ext cx="7044267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200" y="6400799"/>
            <a:ext cx="2514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200" y="6400799"/>
            <a:ext cx="2514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143000"/>
            <a:ext cx="3454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7467" y="1143000"/>
            <a:ext cx="3454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2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185334" y="228600"/>
            <a:ext cx="6976533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3" y="1143000"/>
            <a:ext cx="7044267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53200" y="6400799"/>
            <a:ext cx="2514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HKU Fermi Workshop</a:t>
            </a:r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 21, 2010</a:t>
            </a: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halkboard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halkboard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halkboard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halkboard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halkboard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halkboard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halkboard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halkboard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-65" charset="2"/>
        <a:buChar char="u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-65" charset="2"/>
        <a:buChar char="v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cy\Desktop\talks\pulsar.mpg" TargetMode="Externa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cy\Desktop\talks\combinedmovie.mpg" TargetMode="Externa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Neutron Star Environment: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from Supernova Remnants </a:t>
            </a:r>
            <a:br>
              <a:rPr lang="en-US" sz="4000" dirty="0" smtClean="0"/>
            </a:br>
            <a:r>
              <a:rPr lang="en-US" sz="4000" dirty="0" smtClean="0"/>
              <a:t>to Pulsar Wind Nebulae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C.-Y. Ng</a:t>
            </a:r>
          </a:p>
          <a:p>
            <a:r>
              <a:rPr lang="en-US" dirty="0" smtClean="0"/>
              <a:t>McGill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257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Special thanks to Pat </a:t>
            </a:r>
            <a:r>
              <a:rPr lang="en-US" dirty="0" err="1" smtClean="0"/>
              <a:t>Slane</a:t>
            </a:r>
            <a:r>
              <a:rPr lang="en-US" dirty="0" smtClean="0"/>
              <a:t> for</a:t>
            </a:r>
          </a:p>
          <a:p>
            <a:pPr algn="ctr"/>
            <a:r>
              <a:rPr lang="en-US" dirty="0" smtClean="0"/>
              <a:t> some materials in this talk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Gamma-ray Production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33400" y="3276600"/>
            <a:ext cx="4343400" cy="3124200"/>
            <a:chOff x="533400" y="3429000"/>
            <a:chExt cx="4343400" cy="3124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685800" y="3505200"/>
              <a:ext cx="4114800" cy="30480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 Unicode MS" pitchFamily="-65" charset="0"/>
                <a:cs typeface="Arial Unicode MS" pitchFamily="-65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4AA"/>
                </a:clrFrom>
                <a:clrTo>
                  <a:srgbClr val="F6F4AA">
                    <a:alpha val="0"/>
                  </a:srgbClr>
                </a:clrTo>
              </a:clrChange>
            </a:blip>
            <a:srcRect b="2753"/>
            <a:stretch>
              <a:fillRect/>
            </a:stretch>
          </p:blipFill>
          <p:spPr bwMode="auto">
            <a:xfrm>
              <a:off x="533400" y="3429000"/>
              <a:ext cx="4343400" cy="308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6248400" y="1066800"/>
            <a:ext cx="2572542" cy="1533925"/>
            <a:chOff x="4343400" y="1524000"/>
            <a:chExt cx="3005137" cy="1791867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3400" y="1626704"/>
              <a:ext cx="2893517" cy="15861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4343400" y="1828800"/>
            <a:ext cx="792079" cy="501650"/>
          </p:xfrm>
          <a:graphic>
            <a:graphicData uri="http://schemas.openxmlformats.org/presentationml/2006/ole">
              <p:oleObj spid="_x0000_s6152" name="Equation" r:id="rId6" imgW="380880" imgH="241200" progId="Equation.3">
                <p:embed/>
              </p:oleObj>
            </a:graphicData>
          </a:graphic>
        </p:graphicFrame>
        <p:graphicFrame>
          <p:nvGraphicFramePr>
            <p:cNvPr id="6153" name="Object 9"/>
            <p:cNvGraphicFramePr>
              <a:graphicFrameLocks noChangeAspect="1"/>
            </p:cNvGraphicFramePr>
            <p:nvPr/>
          </p:nvGraphicFramePr>
          <p:xfrm>
            <a:off x="5486400" y="2895600"/>
            <a:ext cx="541338" cy="420267"/>
          </p:xfrm>
          <a:graphic>
            <a:graphicData uri="http://schemas.openxmlformats.org/presentationml/2006/ole">
              <p:oleObj spid="_x0000_s6153" name="Equation" r:id="rId7" imgW="228600" imgH="177480" progId="Equation.3">
                <p:embed/>
              </p:oleObj>
            </a:graphicData>
          </a:graphic>
        </p:graphicFrame>
        <p:graphicFrame>
          <p:nvGraphicFramePr>
            <p:cNvPr id="6154" name="Object 10"/>
            <p:cNvGraphicFramePr>
              <a:graphicFrameLocks noChangeAspect="1"/>
            </p:cNvGraphicFramePr>
            <p:nvPr/>
          </p:nvGraphicFramePr>
          <p:xfrm>
            <a:off x="6248400" y="1524000"/>
            <a:ext cx="568325" cy="378049"/>
          </p:xfrm>
          <a:graphic>
            <a:graphicData uri="http://schemas.openxmlformats.org/presentationml/2006/ole">
              <p:oleObj spid="_x0000_s6154" name="Equation" r:id="rId8" imgW="266400" imgH="177480" progId="Equation.3">
                <p:embed/>
              </p:oleObj>
            </a:graphicData>
          </a:graphic>
        </p:graphicFrame>
        <p:graphicFrame>
          <p:nvGraphicFramePr>
            <p:cNvPr id="6155" name="Object 11"/>
            <p:cNvGraphicFramePr>
              <a:graphicFrameLocks noChangeAspect="1"/>
            </p:cNvGraphicFramePr>
            <p:nvPr/>
          </p:nvGraphicFramePr>
          <p:xfrm>
            <a:off x="6477000" y="2743200"/>
            <a:ext cx="871537" cy="501650"/>
          </p:xfrm>
          <a:graphic>
            <a:graphicData uri="http://schemas.openxmlformats.org/presentationml/2006/ole">
              <p:oleObj spid="_x0000_s6155" name="Equation" r:id="rId9" imgW="419040" imgH="241200" progId="Equation.3">
                <p:embed/>
              </p:oleObj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5638800" y="3048000"/>
            <a:ext cx="3020793" cy="1341733"/>
            <a:chOff x="1779807" y="3464535"/>
            <a:chExt cx="3020793" cy="134173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6F4AA"/>
                </a:clrFrom>
                <a:clrTo>
                  <a:srgbClr val="F6F4AA">
                    <a:alpha val="0"/>
                  </a:srgbClr>
                </a:clrTo>
              </a:clrChange>
            </a:blip>
            <a:srcRect l="16221" t="26966" r="5483" b="9438"/>
            <a:stretch>
              <a:fillRect/>
            </a:stretch>
          </p:blipFill>
          <p:spPr bwMode="auto">
            <a:xfrm>
              <a:off x="1779807" y="3464535"/>
              <a:ext cx="3020793" cy="1341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352800" y="4038600"/>
              <a:ext cx="457200" cy="43088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0" rIns="0" bIns="0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  <a:sym typeface="Symbol"/>
                </a:rPr>
                <a:t></a:t>
              </a:r>
              <a:r>
                <a:rPr lang="en-US" sz="2800" baseline="30000" dirty="0" smtClean="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0</a:t>
              </a:r>
              <a:endParaRPr lang="en-US" sz="2800" baseline="30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400" y="1219200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Leptonic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Inverse-Compton scattering of electrons by CMB, far IR, or star light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Hadronic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Inelastic scattering of protons by nucleons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Neutral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decay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0" y="5029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See talks by Thomas Tam and Bo Zhang</a:t>
            </a:r>
            <a:endParaRPr lang="en-US" sz="1600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953000" y="1066799"/>
            <a:ext cx="3886200" cy="4058031"/>
            <a:chOff x="4953000" y="1066800"/>
            <a:chExt cx="3581400" cy="3739754"/>
          </a:xfrm>
        </p:grpSpPr>
        <p:pic>
          <p:nvPicPr>
            <p:cNvPr id="84994" name="Picture 11"/>
            <p:cNvPicPr>
              <a:picLocks noChangeArrowheads="1"/>
            </p:cNvPicPr>
            <p:nvPr/>
          </p:nvPicPr>
          <p:blipFill>
            <a:blip r:embed="rId3" cstate="print"/>
            <a:srcRect l="1200" t="1244" r="1199" b="1244"/>
            <a:stretch>
              <a:fillRect/>
            </a:stretch>
          </p:blipFill>
          <p:spPr bwMode="auto">
            <a:xfrm>
              <a:off x="5068342" y="1408492"/>
              <a:ext cx="3204585" cy="30828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85000" name="Text Box 8"/>
            <p:cNvSpPr txBox="1">
              <a:spLocks noChangeArrowheads="1"/>
            </p:cNvSpPr>
            <p:nvPr/>
          </p:nvSpPr>
          <p:spPr bwMode="auto">
            <a:xfrm>
              <a:off x="4953000" y="1066800"/>
              <a:ext cx="81304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HESS</a:t>
              </a:r>
            </a:p>
          </p:txBody>
        </p:sp>
        <p:sp>
          <p:nvSpPr>
            <p:cNvPr id="85002" name="Text Box 10"/>
            <p:cNvSpPr txBox="1">
              <a:spLocks noChangeArrowheads="1"/>
            </p:cNvSpPr>
            <p:nvPr/>
          </p:nvSpPr>
          <p:spPr bwMode="auto">
            <a:xfrm>
              <a:off x="6648947" y="4498777"/>
              <a:ext cx="188545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err="1"/>
                <a:t>Aharonian</a:t>
              </a:r>
              <a:r>
                <a:rPr lang="en-US" sz="1400" dirty="0"/>
                <a:t> et al. 2006</a:t>
              </a:r>
            </a:p>
          </p:txBody>
        </p:sp>
      </p:grpSp>
      <p:sp>
        <p:nvSpPr>
          <p:cNvPr id="84998" name="Text Box 5"/>
          <p:cNvSpPr txBox="1">
            <a:spLocks noChangeArrowheads="1"/>
          </p:cNvSpPr>
          <p:nvPr/>
        </p:nvSpPr>
        <p:spPr bwMode="auto">
          <a:xfrm>
            <a:off x="1162547" y="5260777"/>
            <a:ext cx="708659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Similar morphology in X-ray and </a:t>
            </a:r>
            <a:r>
              <a:rPr lang="en-US" sz="2000" dirty="0" err="1" smtClean="0"/>
              <a:t>TeV</a:t>
            </a:r>
            <a:r>
              <a:rPr lang="en-US" sz="2000" dirty="0" smtClean="0"/>
              <a:t> suggests </a:t>
            </a:r>
            <a:r>
              <a:rPr lang="en-US" sz="2000" dirty="0"/>
              <a:t>I-C emission</a:t>
            </a:r>
          </a:p>
          <a:p>
            <a:r>
              <a:rPr lang="en-US" sz="2000" i="1" dirty="0" smtClean="0"/>
              <a:t>but</a:t>
            </a:r>
            <a:r>
              <a:rPr lang="en-US" sz="2000" dirty="0" smtClean="0"/>
              <a:t>  spectrum </a:t>
            </a:r>
            <a:r>
              <a:rPr lang="en-US" sz="2000" dirty="0"/>
              <a:t>seems to suggest </a:t>
            </a:r>
            <a:r>
              <a:rPr lang="en-US" sz="2000" dirty="0">
                <a:latin typeface="Symbol" pitchFamily="-65" charset="2"/>
                <a:sym typeface="Symbol" pitchFamily="-65" charset="2"/>
              </a:rPr>
              <a:t></a:t>
            </a:r>
            <a:r>
              <a:rPr lang="en-US" sz="2000" baseline="30000" dirty="0">
                <a:latin typeface="Symbol" pitchFamily="-65" charset="2"/>
                <a:sym typeface="Symbol" pitchFamily="-65" charset="2"/>
              </a:rPr>
              <a:t>0</a:t>
            </a:r>
            <a:r>
              <a:rPr lang="en-US" sz="2000" dirty="0"/>
              <a:t> -</a:t>
            </a:r>
            <a:r>
              <a:rPr lang="en-US" sz="2000" dirty="0" smtClean="0"/>
              <a:t>decay</a:t>
            </a:r>
            <a:endParaRPr lang="en-US" sz="200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G347.3-0.5 (RX J1713.7-3946)</a:t>
            </a:r>
            <a:endParaRPr lang="en-US" dirty="0"/>
          </a:p>
        </p:txBody>
      </p:sp>
      <p:pic>
        <p:nvPicPr>
          <p:cNvPr id="13" name="Picture 3" descr="g347_xmm.tiff"/>
          <p:cNvPicPr>
            <a:picLocks/>
          </p:cNvPicPr>
          <p:nvPr/>
        </p:nvPicPr>
        <p:blipFill>
          <a:blip r:embed="rId4" cstate="print"/>
          <a:srcRect l="31096" t="3029" r="4784" b="20197"/>
          <a:stretch>
            <a:fillRect/>
          </a:stretch>
        </p:blipFill>
        <p:spPr bwMode="auto">
          <a:xfrm>
            <a:off x="1066800" y="1524000"/>
            <a:ext cx="3412580" cy="324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124200" y="4724400"/>
            <a:ext cx="1676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halkboard" pitchFamily="-65" charset="0"/>
              </a:rPr>
              <a:t>Acero</a:t>
            </a:r>
            <a:r>
              <a:rPr lang="en-US" sz="1400" dirty="0">
                <a:latin typeface="Chalkboard" pitchFamily="-65" charset="0"/>
              </a:rPr>
              <a:t> et al. 2009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14400" y="1295400"/>
            <a:ext cx="7232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XMM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21, 2010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pic>
        <p:nvPicPr>
          <p:cNvPr id="16" name="Picture 15" descr="g347_spec.jpg"/>
          <p:cNvPicPr>
            <a:picLocks/>
          </p:cNvPicPr>
          <p:nvPr/>
        </p:nvPicPr>
        <p:blipFill>
          <a:blip r:embed="rId5" cstate="print"/>
          <a:srcRect l="568"/>
          <a:stretch>
            <a:fillRect/>
          </a:stretch>
        </p:blipFill>
        <p:spPr>
          <a:xfrm>
            <a:off x="4667747" y="1371600"/>
            <a:ext cx="3866653" cy="382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 Detection</a:t>
            </a:r>
            <a:endParaRPr lang="en-US" dirty="0"/>
          </a:p>
        </p:txBody>
      </p:sp>
      <p:pic>
        <p:nvPicPr>
          <p:cNvPr id="5" name="Content Placeholder 4" descr="425974main_Fermi_SNRs_label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932"/>
          <a:stretch>
            <a:fillRect/>
          </a:stretch>
        </p:blipFill>
        <p:spPr>
          <a:xfrm>
            <a:off x="609600" y="1219200"/>
            <a:ext cx="8077200" cy="5306936"/>
          </a:xfrm>
        </p:spPr>
      </p:pic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096000" y="6096000"/>
            <a:ext cx="3048000" cy="304801"/>
          </a:xfrm>
        </p:spPr>
        <p:txBody>
          <a:bodyPr/>
          <a:lstStyle/>
          <a:p>
            <a:r>
              <a:rPr lang="en-US" dirty="0" smtClean="0"/>
              <a:t>NASA/DOE/Fermi LAT Collaboration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81000" y="990600"/>
            <a:ext cx="4419600" cy="3812977"/>
            <a:chOff x="381000" y="990600"/>
            <a:chExt cx="4419600" cy="3812977"/>
          </a:xfrm>
        </p:grpSpPr>
        <p:pic>
          <p:nvPicPr>
            <p:cNvPr id="8" name="Picture 7" descr="w51c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1371600"/>
              <a:ext cx="4332166" cy="316097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00400" y="4495800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Abdo</a:t>
              </a:r>
              <a:r>
                <a:rPr lang="en-US" sz="1400" dirty="0" smtClean="0"/>
                <a:t> et al. 2009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990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W51C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53000" y="1307068"/>
            <a:ext cx="4191000" cy="2963109"/>
            <a:chOff x="4953000" y="1307068"/>
            <a:chExt cx="4191000" cy="2963109"/>
          </a:xfrm>
        </p:grpSpPr>
        <p:pic>
          <p:nvPicPr>
            <p:cNvPr id="7" name="Content Placeholder 3" descr="w4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953000" y="1676400"/>
              <a:ext cx="3947873" cy="22977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543800" y="3962400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Abdo</a:t>
              </a:r>
              <a:r>
                <a:rPr lang="en-US" sz="1400" dirty="0" smtClean="0"/>
                <a:t> et al. 2010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53000" y="13070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W44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443_comp_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810000"/>
            <a:ext cx="3505200" cy="270856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29000" y="3505199"/>
            <a:ext cx="3657600" cy="2826327"/>
            <a:chOff x="3276600" y="3429000"/>
            <a:chExt cx="3276600" cy="253191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410200" y="3505200"/>
              <a:ext cx="685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 Unicode MS" pitchFamily="-65" charset="0"/>
                <a:cs typeface="Arial Unicode MS" pitchFamily="-65" charset="0"/>
              </a:endParaRPr>
            </a:p>
          </p:txBody>
        </p:sp>
        <p:pic>
          <p:nvPicPr>
            <p:cNvPr id="8" name="Picture 7" descr="mouse_xray_radi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76600" y="3429000"/>
              <a:ext cx="3276600" cy="2531918"/>
            </a:xfrm>
            <a:prstGeom prst="rect">
              <a:avLst/>
            </a:prstGeom>
          </p:spPr>
        </p:pic>
      </p:grpSp>
      <p:pic>
        <p:nvPicPr>
          <p:cNvPr id="10" name="Picture 13" descr="crab.jpg"/>
          <p:cNvPicPr preferRelativeResize="0"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0397" t="14545" r="14729" b="10909"/>
          <a:stretch>
            <a:fillRect/>
          </a:stretch>
        </p:blipFill>
        <p:spPr bwMode="auto">
          <a:xfrm>
            <a:off x="3048000" y="609600"/>
            <a:ext cx="2948474" cy="314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 descr="3c58_xray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52400" y="1023226"/>
            <a:ext cx="3200400" cy="25152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Pulsar Wind Nebulae</a:t>
            </a:r>
            <a:endParaRPr lang="en-US" dirty="0"/>
          </a:p>
        </p:txBody>
      </p:sp>
      <p:pic>
        <p:nvPicPr>
          <p:cNvPr id="5" name="Picture 4" descr="b1509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0"/>
            <a:ext cx="3276600" cy="3276600"/>
          </a:xfrm>
          <a:prstGeom prst="rect">
            <a:avLst/>
          </a:prstGeom>
        </p:spPr>
      </p:pic>
      <p:pic>
        <p:nvPicPr>
          <p:cNvPr id="6" name="Picture 5" descr="g5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2895600"/>
            <a:ext cx="2209800" cy="2176550"/>
          </a:xfrm>
          <a:prstGeom prst="rect">
            <a:avLst/>
          </a:prstGeom>
        </p:spPr>
      </p:pic>
      <p:pic>
        <p:nvPicPr>
          <p:cNvPr id="9" name="Picture 8" descr="vela_xra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10400" y="5029200"/>
            <a:ext cx="1524000" cy="1524000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09600" y="1600200"/>
            <a:ext cx="7848600" cy="2308324"/>
            <a:chOff x="609600" y="1600200"/>
            <a:chExt cx="7620000" cy="2308324"/>
          </a:xfrm>
        </p:grpSpPr>
        <p:sp>
          <p:nvSpPr>
            <p:cNvPr id="10" name="TextBox 9"/>
            <p:cNvSpPr txBox="1"/>
            <p:nvPr/>
          </p:nvSpPr>
          <p:spPr>
            <a:xfrm>
              <a:off x="609600" y="1600200"/>
              <a:ext cx="7620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Where does</a:t>
              </a:r>
              <a:r>
                <a:rPr lang="en-AU" sz="1600" dirty="0" smtClean="0"/>
                <a:t> </a:t>
              </a:r>
              <a:r>
                <a:rPr lang="en-AU" sz="2800" dirty="0" smtClean="0"/>
                <a:t>the pulsar rotational energy go?</a:t>
              </a:r>
            </a:p>
            <a:p>
              <a:pPr>
                <a:lnSpc>
                  <a:spcPct val="150000"/>
                </a:lnSpc>
                <a:buSzPct val="70000"/>
              </a:pPr>
              <a:r>
                <a:rPr lang="en-AU" sz="2800" dirty="0" smtClean="0"/>
                <a:t> E&gt;10</a:t>
              </a:r>
              <a:r>
                <a:rPr lang="en-AU" sz="2800" baseline="30000" dirty="0" smtClean="0"/>
                <a:t>35</a:t>
              </a:r>
              <a:r>
                <a:rPr lang="en-AU" sz="2800" dirty="0" smtClean="0"/>
                <a:t>erg/s</a:t>
              </a:r>
            </a:p>
            <a:p>
              <a:pPr>
                <a:buSzPct val="70000"/>
              </a:pPr>
              <a:r>
                <a:rPr lang="en-AU" sz="2800" dirty="0" smtClean="0"/>
                <a:t> &lt; 10% in radiation (mostly Gamma-rays)</a:t>
              </a:r>
            </a:p>
            <a:p>
              <a:pPr>
                <a:buSzPct val="70000"/>
              </a:pPr>
              <a:r>
                <a:rPr lang="en-AU" sz="2800" dirty="0" smtClean="0"/>
                <a:t> &gt; 90% in pulsar winds</a:t>
              </a:r>
            </a:p>
            <a:p>
              <a:endParaRPr lang="en-US" sz="1600" dirty="0"/>
            </a:p>
          </p:txBody>
        </p:sp>
        <p:sp>
          <p:nvSpPr>
            <p:cNvPr id="8196" name="Oval 4"/>
            <p:cNvSpPr>
              <a:spLocks noChangeAspect="1" noChangeArrowheads="1"/>
            </p:cNvSpPr>
            <p:nvPr/>
          </p:nvSpPr>
          <p:spPr bwMode="auto">
            <a:xfrm>
              <a:off x="838200" y="2133600"/>
              <a:ext cx="76200" cy="7619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02677" y="1295400"/>
            <a:ext cx="6960323" cy="5214938"/>
            <a:chOff x="2514600" y="1828800"/>
            <a:chExt cx="6248400" cy="4681538"/>
          </a:xfrm>
        </p:grpSpPr>
        <p:pic>
          <p:nvPicPr>
            <p:cNvPr id="8199" name="Content Placeholder 3" descr="MagSphe_l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600" y="1828800"/>
              <a:ext cx="6130925" cy="446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Box 5"/>
            <p:cNvSpPr txBox="1">
              <a:spLocks noChangeArrowheads="1"/>
            </p:cNvSpPr>
            <p:nvPr/>
          </p:nvSpPr>
          <p:spPr bwMode="auto">
            <a:xfrm>
              <a:off x="3733800" y="6248400"/>
              <a:ext cx="502920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>
                  <a:latin typeface="Tahoma" pitchFamily="34" charset="0"/>
                </a:rPr>
                <a:t>http://www.astroscu.unam.mx/neutrones/NS-Picture/MagSphe/MagSphe.html</a:t>
              </a: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Tahoma" pitchFamily="34" charset="0"/>
              </a:rPr>
              <a:t>Pulsar Wind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Pulsar Wind</a:t>
            </a:r>
            <a:endParaRPr lang="en-US" dirty="0"/>
          </a:p>
        </p:txBody>
      </p:sp>
      <p:pic>
        <p:nvPicPr>
          <p:cNvPr id="7" name="pulsar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09675" y="1219200"/>
            <a:ext cx="6858000" cy="4572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PWN within SNR</a:t>
            </a:r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85928" y="2971800"/>
            <a:ext cx="5071872" cy="3657600"/>
            <a:chOff x="96" y="672"/>
            <a:chExt cx="2976" cy="2058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96" y="672"/>
              <a:ext cx="2976" cy="2058"/>
              <a:chOff x="96" y="672"/>
              <a:chExt cx="2976" cy="2058"/>
            </a:xfrm>
          </p:grpSpPr>
          <p:pic>
            <p:nvPicPr>
              <p:cNvPr id="22" name="Picture 6" descr="pwn_snr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0000" contrast="40000"/>
              </a:blip>
              <a:srcRect/>
              <a:stretch>
                <a:fillRect/>
              </a:stretch>
            </p:blipFill>
            <p:spPr bwMode="auto">
              <a:xfrm>
                <a:off x="96" y="672"/>
                <a:ext cx="2976" cy="2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Rectangle 7"/>
              <p:cNvSpPr>
                <a:spLocks noChangeArrowheads="1"/>
              </p:cNvSpPr>
              <p:nvPr/>
            </p:nvSpPr>
            <p:spPr bwMode="auto">
              <a:xfrm>
                <a:off x="592" y="720"/>
                <a:ext cx="536" cy="1776"/>
              </a:xfrm>
              <a:prstGeom prst="rect">
                <a:avLst/>
              </a:prstGeom>
              <a:solidFill>
                <a:srgbClr val="2F27C9">
                  <a:alpha val="5098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1449" y="720"/>
                <a:ext cx="109" cy="1776"/>
              </a:xfrm>
              <a:prstGeom prst="rect">
                <a:avLst/>
              </a:prstGeom>
              <a:solidFill>
                <a:srgbClr val="00ECE5">
                  <a:alpha val="5098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5" name="Rectangle 9"/>
              <p:cNvSpPr>
                <a:spLocks noChangeArrowheads="1"/>
              </p:cNvSpPr>
              <p:nvPr/>
            </p:nvSpPr>
            <p:spPr bwMode="auto">
              <a:xfrm>
                <a:off x="1558" y="720"/>
                <a:ext cx="246" cy="1776"/>
              </a:xfrm>
              <a:prstGeom prst="rect">
                <a:avLst/>
              </a:prstGeom>
              <a:solidFill>
                <a:srgbClr val="FF8E47">
                  <a:alpha val="5098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1128" y="720"/>
                <a:ext cx="318" cy="1776"/>
              </a:xfrm>
              <a:prstGeom prst="rect">
                <a:avLst/>
              </a:prstGeom>
              <a:solidFill>
                <a:srgbClr val="5769FF">
                  <a:alpha val="5098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11"/>
              <p:cNvSpPr>
                <a:spLocks noChangeArrowheads="1"/>
              </p:cNvSpPr>
              <p:nvPr/>
            </p:nvSpPr>
            <p:spPr bwMode="auto">
              <a:xfrm>
                <a:off x="514" y="720"/>
                <a:ext cx="76" cy="1776"/>
              </a:xfrm>
              <a:prstGeom prst="rect">
                <a:avLst/>
              </a:prstGeom>
              <a:solidFill>
                <a:schemeClr val="tx1">
                  <a:alpha val="5098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12"/>
              <p:cNvSpPr>
                <a:spLocks noChangeArrowheads="1"/>
              </p:cNvSpPr>
              <p:nvPr/>
            </p:nvSpPr>
            <p:spPr bwMode="auto">
              <a:xfrm>
                <a:off x="1802" y="720"/>
                <a:ext cx="1222" cy="1776"/>
              </a:xfrm>
              <a:prstGeom prst="rect">
                <a:avLst/>
              </a:prstGeom>
              <a:solidFill>
                <a:srgbClr val="D2E3E8">
                  <a:alpha val="5098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 rot="-5400000">
              <a:off x="2195" y="2129"/>
              <a:ext cx="35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omic Sans MS" pitchFamily="-65" charset="0"/>
                </a:rPr>
                <a:t>ISM</a:t>
              </a:r>
              <a:endParaRPr lang="en-US" sz="1400" dirty="0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-5400000">
              <a:off x="1235" y="1885"/>
              <a:ext cx="83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mic Sans MS" pitchFamily="-65" charset="0"/>
                </a:rPr>
                <a:t>Shocked ISM</a:t>
              </a:r>
              <a:endParaRPr lang="en-US" sz="1400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 rot="-5400000">
              <a:off x="1035" y="1633"/>
              <a:ext cx="94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mic Sans MS" pitchFamily="-65" charset="0"/>
                </a:rPr>
                <a:t>Shocked Ejecta</a:t>
              </a:r>
              <a:endParaRPr lang="en-US" sz="1400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 rot="-5400000">
              <a:off x="740" y="1574"/>
              <a:ext cx="105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mic Sans MS" pitchFamily="-65" charset="0"/>
                </a:rPr>
                <a:t>Unshocked Ejecta</a:t>
              </a:r>
              <a:endParaRPr lang="en-US" sz="1400"/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 rot="-5400000">
              <a:off x="642" y="2116"/>
              <a:ext cx="38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mic Sans MS" pitchFamily="-65" charset="0"/>
                </a:rPr>
                <a:t>PWN</a:t>
              </a:r>
              <a:endParaRPr lang="en-US" sz="1400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 rot="-5400000">
              <a:off x="211" y="1385"/>
              <a:ext cx="64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mic Sans MS" pitchFamily="-65" charset="0"/>
                </a:rPr>
                <a:t>Pulsar Wind</a:t>
              </a:r>
              <a:endParaRPr lang="en-US" sz="1200"/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1968" y="881"/>
              <a:ext cx="808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mic Sans MS" pitchFamily="-65" charset="0"/>
                </a:rPr>
                <a:t>Forward Shock</a:t>
              </a: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296" y="720"/>
              <a:ext cx="79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mic Sans MS" pitchFamily="-65" charset="0"/>
                </a:rPr>
                <a:t>Reverse Shock</a:t>
              </a: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576" y="763"/>
              <a:ext cx="66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mic Sans MS" pitchFamily="-65" charset="0"/>
                </a:rPr>
                <a:t>PWN Shock</a:t>
              </a: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576" y="1195"/>
              <a:ext cx="661" cy="4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mic Sans MS" pitchFamily="-65" charset="0"/>
                </a:rPr>
                <a:t>Pulsar</a:t>
              </a:r>
            </a:p>
            <a:p>
              <a:r>
                <a:rPr lang="en-US" sz="1200">
                  <a:latin typeface="Comic Sans MS" pitchFamily="-65" charset="0"/>
                </a:rPr>
                <a:t>Termination</a:t>
              </a:r>
            </a:p>
            <a:p>
              <a:r>
                <a:rPr lang="en-US" sz="1200">
                  <a:latin typeface="Comic Sans MS" pitchFamily="-65" charset="0"/>
                </a:rPr>
                <a:t>Shock</a:t>
              </a:r>
              <a:endParaRPr lang="en-US" sz="1400">
                <a:latin typeface="Comic Sans MS" pitchFamily="-65" charset="0"/>
              </a:endParaRPr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H="1">
              <a:off x="1824" y="960"/>
              <a:ext cx="14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1392" y="912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 flipV="1">
              <a:off x="624" y="1056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864" y="960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" name="Picture 30" descr="w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72200" y="990600"/>
            <a:ext cx="581692" cy="169903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066800" y="1691537"/>
            <a:ext cx="4518754" cy="746863"/>
            <a:chOff x="457200" y="5468815"/>
            <a:chExt cx="4038600" cy="703385"/>
          </a:xfrm>
        </p:grpSpPr>
        <p:grpSp>
          <p:nvGrpSpPr>
            <p:cNvPr id="33" name="Group 31"/>
            <p:cNvGrpSpPr>
              <a:grpSpLocks noChangeAspect="1"/>
            </p:cNvGrpSpPr>
            <p:nvPr/>
          </p:nvGrpSpPr>
          <p:grpSpPr bwMode="auto">
            <a:xfrm>
              <a:off x="457199" y="5750169"/>
              <a:ext cx="4036587" cy="140677"/>
              <a:chOff x="240" y="3216"/>
              <a:chExt cx="6048" cy="144"/>
            </a:xfrm>
          </p:grpSpPr>
          <p:grpSp>
            <p:nvGrpSpPr>
              <p:cNvPr id="168" name="Group 32"/>
              <p:cNvGrpSpPr>
                <a:grpSpLocks noChangeAspect="1"/>
              </p:cNvGrpSpPr>
              <p:nvPr/>
            </p:nvGrpSpPr>
            <p:grpSpPr bwMode="auto">
              <a:xfrm>
                <a:off x="3792" y="3216"/>
                <a:ext cx="336" cy="144"/>
                <a:chOff x="5184" y="2736"/>
                <a:chExt cx="336" cy="144"/>
              </a:xfrm>
            </p:grpSpPr>
            <p:sp>
              <p:nvSpPr>
                <p:cNvPr id="229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38"/>
              <p:cNvGrpSpPr>
                <a:grpSpLocks noChangeAspect="1"/>
              </p:cNvGrpSpPr>
              <p:nvPr/>
            </p:nvGrpSpPr>
            <p:grpSpPr bwMode="auto">
              <a:xfrm>
                <a:off x="4176" y="3216"/>
                <a:ext cx="336" cy="144"/>
                <a:chOff x="5184" y="2736"/>
                <a:chExt cx="336" cy="144"/>
              </a:xfrm>
            </p:grpSpPr>
            <p:sp>
              <p:nvSpPr>
                <p:cNvPr id="224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0" name="Group 44"/>
              <p:cNvGrpSpPr>
                <a:grpSpLocks noChangeAspect="1"/>
              </p:cNvGrpSpPr>
              <p:nvPr/>
            </p:nvGrpSpPr>
            <p:grpSpPr bwMode="auto">
              <a:xfrm>
                <a:off x="5328" y="3216"/>
                <a:ext cx="336" cy="144"/>
                <a:chOff x="5184" y="2736"/>
                <a:chExt cx="336" cy="144"/>
              </a:xfrm>
            </p:grpSpPr>
            <p:sp>
              <p:nvSpPr>
                <p:cNvPr id="219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1" name="Group 50"/>
              <p:cNvGrpSpPr>
                <a:grpSpLocks noChangeAspect="1"/>
              </p:cNvGrpSpPr>
              <p:nvPr/>
            </p:nvGrpSpPr>
            <p:grpSpPr bwMode="auto">
              <a:xfrm>
                <a:off x="4944" y="3216"/>
                <a:ext cx="336" cy="144"/>
                <a:chOff x="5184" y="2736"/>
                <a:chExt cx="336" cy="144"/>
              </a:xfrm>
            </p:grpSpPr>
            <p:sp>
              <p:nvSpPr>
                <p:cNvPr id="214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Line 54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2" name="Group 56"/>
              <p:cNvGrpSpPr>
                <a:grpSpLocks noChangeAspect="1"/>
              </p:cNvGrpSpPr>
              <p:nvPr/>
            </p:nvGrpSpPr>
            <p:grpSpPr bwMode="auto">
              <a:xfrm rot="-1441264">
                <a:off x="5664" y="3216"/>
                <a:ext cx="336" cy="144"/>
                <a:chOff x="5184" y="2736"/>
                <a:chExt cx="336" cy="144"/>
              </a:xfrm>
            </p:grpSpPr>
            <p:sp>
              <p:nvSpPr>
                <p:cNvPr id="209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3" name="Group 62"/>
              <p:cNvGrpSpPr>
                <a:grpSpLocks noChangeAspect="1"/>
              </p:cNvGrpSpPr>
              <p:nvPr/>
            </p:nvGrpSpPr>
            <p:grpSpPr bwMode="auto">
              <a:xfrm rot="2054079">
                <a:off x="5952" y="3216"/>
                <a:ext cx="336" cy="144"/>
                <a:chOff x="5184" y="2736"/>
                <a:chExt cx="336" cy="144"/>
              </a:xfrm>
            </p:grpSpPr>
            <p:sp>
              <p:nvSpPr>
                <p:cNvPr id="204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Line 67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4" name="Group 68"/>
              <p:cNvGrpSpPr>
                <a:grpSpLocks noChangeAspect="1"/>
              </p:cNvGrpSpPr>
              <p:nvPr/>
            </p:nvGrpSpPr>
            <p:grpSpPr bwMode="auto">
              <a:xfrm>
                <a:off x="4560" y="3216"/>
                <a:ext cx="336" cy="144"/>
                <a:chOff x="5184" y="2736"/>
                <a:chExt cx="336" cy="144"/>
              </a:xfrm>
            </p:grpSpPr>
            <p:sp>
              <p:nvSpPr>
                <p:cNvPr id="199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1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Line 72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" name="Line 73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5" name="Group 74"/>
              <p:cNvGrpSpPr>
                <a:grpSpLocks noChangeAspect="1"/>
              </p:cNvGrpSpPr>
              <p:nvPr/>
            </p:nvGrpSpPr>
            <p:grpSpPr bwMode="auto">
              <a:xfrm>
                <a:off x="1200" y="3216"/>
                <a:ext cx="336" cy="144"/>
                <a:chOff x="1728" y="2688"/>
                <a:chExt cx="336" cy="144"/>
              </a:xfrm>
            </p:grpSpPr>
            <p:sp>
              <p:nvSpPr>
                <p:cNvPr id="194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Line 78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Line 79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6" name="Group 80"/>
              <p:cNvGrpSpPr>
                <a:grpSpLocks noChangeAspect="1"/>
              </p:cNvGrpSpPr>
              <p:nvPr/>
            </p:nvGrpSpPr>
            <p:grpSpPr bwMode="auto">
              <a:xfrm>
                <a:off x="2160" y="3216"/>
                <a:ext cx="336" cy="144"/>
                <a:chOff x="1728" y="2688"/>
                <a:chExt cx="336" cy="144"/>
              </a:xfrm>
            </p:grpSpPr>
            <p:sp>
              <p:nvSpPr>
                <p:cNvPr id="189" name="Rectangle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" name="Rectangle 83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" name="Line 84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" name="Line 85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7" name="Group 86"/>
              <p:cNvGrpSpPr>
                <a:grpSpLocks noChangeAspect="1"/>
              </p:cNvGrpSpPr>
              <p:nvPr/>
            </p:nvGrpSpPr>
            <p:grpSpPr bwMode="auto">
              <a:xfrm>
                <a:off x="3120" y="3216"/>
                <a:ext cx="336" cy="144"/>
                <a:chOff x="1728" y="2688"/>
                <a:chExt cx="336" cy="144"/>
              </a:xfrm>
            </p:grpSpPr>
            <p:sp>
              <p:nvSpPr>
                <p:cNvPr id="184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Rectangle 88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Line 90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Line 91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8" name="Group 92"/>
              <p:cNvGrpSpPr>
                <a:grpSpLocks noChangeAspect="1"/>
              </p:cNvGrpSpPr>
              <p:nvPr/>
            </p:nvGrpSpPr>
            <p:grpSpPr bwMode="auto">
              <a:xfrm>
                <a:off x="240" y="3216"/>
                <a:ext cx="336" cy="144"/>
                <a:chOff x="1728" y="2688"/>
                <a:chExt cx="336" cy="144"/>
              </a:xfrm>
            </p:grpSpPr>
            <p:sp>
              <p:nvSpPr>
                <p:cNvPr id="179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0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1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Line 96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" name="Group 98"/>
            <p:cNvGrpSpPr>
              <a:grpSpLocks noChangeAspect="1"/>
            </p:cNvGrpSpPr>
            <p:nvPr/>
          </p:nvGrpSpPr>
          <p:grpSpPr bwMode="auto">
            <a:xfrm>
              <a:off x="457199" y="6031523"/>
              <a:ext cx="4036587" cy="140677"/>
              <a:chOff x="240" y="3696"/>
              <a:chExt cx="6048" cy="144"/>
            </a:xfrm>
          </p:grpSpPr>
          <p:grpSp>
            <p:nvGrpSpPr>
              <p:cNvPr id="96" name="Group 99"/>
              <p:cNvGrpSpPr>
                <a:grpSpLocks noChangeAspect="1"/>
              </p:cNvGrpSpPr>
              <p:nvPr/>
            </p:nvGrpSpPr>
            <p:grpSpPr bwMode="auto">
              <a:xfrm>
                <a:off x="3792" y="3696"/>
                <a:ext cx="336" cy="144"/>
                <a:chOff x="5184" y="2736"/>
                <a:chExt cx="336" cy="144"/>
              </a:xfrm>
            </p:grpSpPr>
            <p:sp>
              <p:nvSpPr>
                <p:cNvPr id="163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Line 103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Line 104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105"/>
              <p:cNvGrpSpPr>
                <a:grpSpLocks noChangeAspect="1"/>
              </p:cNvGrpSpPr>
              <p:nvPr/>
            </p:nvGrpSpPr>
            <p:grpSpPr bwMode="auto">
              <a:xfrm>
                <a:off x="4176" y="3696"/>
                <a:ext cx="336" cy="144"/>
                <a:chOff x="5184" y="2736"/>
                <a:chExt cx="336" cy="144"/>
              </a:xfrm>
            </p:grpSpPr>
            <p:sp>
              <p:nvSpPr>
                <p:cNvPr id="158" name="Rectangle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" name="Rectangle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Rectangle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" name="Line 110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111"/>
              <p:cNvGrpSpPr>
                <a:grpSpLocks noChangeAspect="1"/>
              </p:cNvGrpSpPr>
              <p:nvPr/>
            </p:nvGrpSpPr>
            <p:grpSpPr bwMode="auto">
              <a:xfrm>
                <a:off x="5328" y="3696"/>
                <a:ext cx="336" cy="144"/>
                <a:chOff x="5184" y="2736"/>
                <a:chExt cx="336" cy="144"/>
              </a:xfrm>
            </p:grpSpPr>
            <p:sp>
              <p:nvSpPr>
                <p:cNvPr id="153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Rectangle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Line 115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Line 116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117"/>
              <p:cNvGrpSpPr>
                <a:grpSpLocks noChangeAspect="1"/>
              </p:cNvGrpSpPr>
              <p:nvPr/>
            </p:nvGrpSpPr>
            <p:grpSpPr bwMode="auto">
              <a:xfrm>
                <a:off x="4944" y="3696"/>
                <a:ext cx="336" cy="144"/>
                <a:chOff x="5184" y="2736"/>
                <a:chExt cx="336" cy="144"/>
              </a:xfrm>
            </p:grpSpPr>
            <p:sp>
              <p:nvSpPr>
                <p:cNvPr id="148" name="Rectangle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Rectangle 119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120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123"/>
              <p:cNvGrpSpPr>
                <a:grpSpLocks noChangeAspect="1"/>
              </p:cNvGrpSpPr>
              <p:nvPr/>
            </p:nvGrpSpPr>
            <p:grpSpPr bwMode="auto">
              <a:xfrm rot="-1441264">
                <a:off x="5664" y="3696"/>
                <a:ext cx="336" cy="144"/>
                <a:chOff x="5184" y="2736"/>
                <a:chExt cx="336" cy="144"/>
              </a:xfrm>
            </p:grpSpPr>
            <p:sp>
              <p:nvSpPr>
                <p:cNvPr id="143" name="Rectangle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Rectangle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Rectangle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Line 127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Line 128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" name="Group 129"/>
              <p:cNvGrpSpPr>
                <a:grpSpLocks noChangeAspect="1"/>
              </p:cNvGrpSpPr>
              <p:nvPr/>
            </p:nvGrpSpPr>
            <p:grpSpPr bwMode="auto">
              <a:xfrm rot="2054079">
                <a:off x="5952" y="3696"/>
                <a:ext cx="336" cy="144"/>
                <a:chOff x="5184" y="2736"/>
                <a:chExt cx="336" cy="144"/>
              </a:xfrm>
            </p:grpSpPr>
            <p:sp>
              <p:nvSpPr>
                <p:cNvPr id="138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Line 133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Line 134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" name="Group 135"/>
              <p:cNvGrpSpPr>
                <a:grpSpLocks noChangeAspect="1"/>
              </p:cNvGrpSpPr>
              <p:nvPr/>
            </p:nvGrpSpPr>
            <p:grpSpPr bwMode="auto">
              <a:xfrm>
                <a:off x="4560" y="3696"/>
                <a:ext cx="336" cy="144"/>
                <a:chOff x="5184" y="2736"/>
                <a:chExt cx="336" cy="144"/>
              </a:xfrm>
            </p:grpSpPr>
            <p:sp>
              <p:nvSpPr>
                <p:cNvPr id="133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Line 139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Line 140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" name="Group 141"/>
              <p:cNvGrpSpPr>
                <a:grpSpLocks noChangeAspect="1"/>
              </p:cNvGrpSpPr>
              <p:nvPr/>
            </p:nvGrpSpPr>
            <p:grpSpPr bwMode="auto">
              <a:xfrm>
                <a:off x="1200" y="3696"/>
                <a:ext cx="336" cy="144"/>
                <a:chOff x="1728" y="2688"/>
                <a:chExt cx="336" cy="144"/>
              </a:xfrm>
            </p:grpSpPr>
            <p:sp>
              <p:nvSpPr>
                <p:cNvPr id="128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Rectangle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Line 145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Line 146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" name="Group 147"/>
              <p:cNvGrpSpPr>
                <a:grpSpLocks noChangeAspect="1"/>
              </p:cNvGrpSpPr>
              <p:nvPr/>
            </p:nvGrpSpPr>
            <p:grpSpPr bwMode="auto">
              <a:xfrm>
                <a:off x="2160" y="3696"/>
                <a:ext cx="336" cy="144"/>
                <a:chOff x="1728" y="2688"/>
                <a:chExt cx="336" cy="144"/>
              </a:xfrm>
            </p:grpSpPr>
            <p:sp>
              <p:nvSpPr>
                <p:cNvPr id="123" name="Rectangle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Rectangle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Line 151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Line 152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5" name="Group 153"/>
              <p:cNvGrpSpPr>
                <a:grpSpLocks noChangeAspect="1"/>
              </p:cNvGrpSpPr>
              <p:nvPr/>
            </p:nvGrpSpPr>
            <p:grpSpPr bwMode="auto">
              <a:xfrm>
                <a:off x="240" y="3696"/>
                <a:ext cx="336" cy="144"/>
                <a:chOff x="1728" y="2688"/>
                <a:chExt cx="336" cy="144"/>
              </a:xfrm>
            </p:grpSpPr>
            <p:sp>
              <p:nvSpPr>
                <p:cNvPr id="118" name="Rectangle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" name="Rectangle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Line 157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" name="Line 158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6" name="Group 159"/>
              <p:cNvGrpSpPr>
                <a:grpSpLocks noChangeAspect="1"/>
              </p:cNvGrpSpPr>
              <p:nvPr/>
            </p:nvGrpSpPr>
            <p:grpSpPr bwMode="auto">
              <a:xfrm>
                <a:off x="3408" y="3696"/>
                <a:ext cx="336" cy="144"/>
                <a:chOff x="5184" y="2736"/>
                <a:chExt cx="336" cy="144"/>
              </a:xfrm>
            </p:grpSpPr>
            <p:sp>
              <p:nvSpPr>
                <p:cNvPr id="113" name="Rectangle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Rectangle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Rectangle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" name="Line 163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Line 164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" name="Group 165"/>
              <p:cNvGrpSpPr>
                <a:grpSpLocks noChangeAspect="1"/>
              </p:cNvGrpSpPr>
              <p:nvPr/>
            </p:nvGrpSpPr>
            <p:grpSpPr bwMode="auto">
              <a:xfrm>
                <a:off x="3024" y="3696"/>
                <a:ext cx="336" cy="144"/>
                <a:chOff x="5184" y="2736"/>
                <a:chExt cx="336" cy="144"/>
              </a:xfrm>
            </p:grpSpPr>
            <p:sp>
              <p:nvSpPr>
                <p:cNvPr id="108" name="Rectangle 166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Rectangle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Rectangle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Line 169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5" name="Group 172"/>
            <p:cNvGrpSpPr>
              <a:grpSpLocks noChangeAspect="1"/>
            </p:cNvGrpSpPr>
            <p:nvPr/>
          </p:nvGrpSpPr>
          <p:grpSpPr bwMode="auto">
            <a:xfrm>
              <a:off x="458201" y="5468815"/>
              <a:ext cx="4037593" cy="140677"/>
              <a:chOff x="240" y="2736"/>
              <a:chExt cx="6048" cy="144"/>
            </a:xfrm>
          </p:grpSpPr>
          <p:grpSp>
            <p:nvGrpSpPr>
              <p:cNvPr id="36" name="Group 173"/>
              <p:cNvGrpSpPr>
                <a:grpSpLocks noChangeAspect="1"/>
              </p:cNvGrpSpPr>
              <p:nvPr/>
            </p:nvGrpSpPr>
            <p:grpSpPr bwMode="auto">
              <a:xfrm>
                <a:off x="5328" y="2736"/>
                <a:ext cx="336" cy="144"/>
                <a:chOff x="5184" y="2736"/>
                <a:chExt cx="336" cy="144"/>
              </a:xfrm>
            </p:grpSpPr>
            <p:sp>
              <p:nvSpPr>
                <p:cNvPr id="91" name="Rectangl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Rectangle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Rectangl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Line 177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79"/>
              <p:cNvGrpSpPr>
                <a:grpSpLocks noChangeAspect="1"/>
              </p:cNvGrpSpPr>
              <p:nvPr/>
            </p:nvGrpSpPr>
            <p:grpSpPr bwMode="auto">
              <a:xfrm>
                <a:off x="4944" y="2736"/>
                <a:ext cx="336" cy="144"/>
                <a:chOff x="5184" y="2736"/>
                <a:chExt cx="336" cy="144"/>
              </a:xfrm>
            </p:grpSpPr>
            <p:sp>
              <p:nvSpPr>
                <p:cNvPr id="86" name="Rectangle 180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Rectangle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Rectangle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Line 183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Line 184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85"/>
              <p:cNvGrpSpPr>
                <a:grpSpLocks noChangeAspect="1"/>
              </p:cNvGrpSpPr>
              <p:nvPr/>
            </p:nvGrpSpPr>
            <p:grpSpPr bwMode="auto">
              <a:xfrm rot="-1441264">
                <a:off x="5664" y="2736"/>
                <a:ext cx="336" cy="144"/>
                <a:chOff x="5184" y="2736"/>
                <a:chExt cx="336" cy="144"/>
              </a:xfrm>
            </p:grpSpPr>
            <p:sp>
              <p:nvSpPr>
                <p:cNvPr id="81" name="Rectangle 186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Rectangle 187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Rectangle 188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Line 189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91"/>
              <p:cNvGrpSpPr>
                <a:grpSpLocks noChangeAspect="1"/>
              </p:cNvGrpSpPr>
              <p:nvPr/>
            </p:nvGrpSpPr>
            <p:grpSpPr bwMode="auto">
              <a:xfrm rot="2054079">
                <a:off x="5952" y="2736"/>
                <a:ext cx="336" cy="144"/>
                <a:chOff x="5184" y="2736"/>
                <a:chExt cx="336" cy="144"/>
              </a:xfrm>
            </p:grpSpPr>
            <p:sp>
              <p:nvSpPr>
                <p:cNvPr id="76" name="Rectangle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Rectangle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Rectangle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Line 195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Line 196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97"/>
              <p:cNvGrpSpPr>
                <a:grpSpLocks noChangeAspect="1"/>
              </p:cNvGrpSpPr>
              <p:nvPr/>
            </p:nvGrpSpPr>
            <p:grpSpPr bwMode="auto">
              <a:xfrm>
                <a:off x="4560" y="2736"/>
                <a:ext cx="336" cy="144"/>
                <a:chOff x="5184" y="2736"/>
                <a:chExt cx="336" cy="144"/>
              </a:xfrm>
            </p:grpSpPr>
            <p:sp>
              <p:nvSpPr>
                <p:cNvPr id="71" name="Rectangle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Rectangle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Rectangle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Line 202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203"/>
              <p:cNvGrpSpPr>
                <a:grpSpLocks noChangeAspect="1"/>
              </p:cNvGrpSpPr>
              <p:nvPr/>
            </p:nvGrpSpPr>
            <p:grpSpPr bwMode="auto">
              <a:xfrm>
                <a:off x="1200" y="2736"/>
                <a:ext cx="336" cy="144"/>
                <a:chOff x="1728" y="2688"/>
                <a:chExt cx="336" cy="144"/>
              </a:xfrm>
            </p:grpSpPr>
            <p:sp>
              <p:nvSpPr>
                <p:cNvPr id="66" name="Rectangle 204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Rectangle 205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Rectangle 206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208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209"/>
              <p:cNvGrpSpPr>
                <a:grpSpLocks noChangeAspect="1"/>
              </p:cNvGrpSpPr>
              <p:nvPr/>
            </p:nvGrpSpPr>
            <p:grpSpPr bwMode="auto">
              <a:xfrm>
                <a:off x="2160" y="2736"/>
                <a:ext cx="336" cy="144"/>
                <a:chOff x="1728" y="2688"/>
                <a:chExt cx="336" cy="144"/>
              </a:xfrm>
            </p:grpSpPr>
            <p:sp>
              <p:nvSpPr>
                <p:cNvPr id="61" name="Rectangle 210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Rectangle 21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Rectangle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214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215"/>
              <p:cNvGrpSpPr>
                <a:grpSpLocks noChangeAspect="1"/>
              </p:cNvGrpSpPr>
              <p:nvPr/>
            </p:nvGrpSpPr>
            <p:grpSpPr bwMode="auto">
              <a:xfrm>
                <a:off x="3120" y="2736"/>
                <a:ext cx="336" cy="144"/>
                <a:chOff x="1728" y="2688"/>
                <a:chExt cx="336" cy="144"/>
              </a:xfrm>
            </p:grpSpPr>
            <p:sp>
              <p:nvSpPr>
                <p:cNvPr id="56" name="Rectangle 216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Rectangle 21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Rectangle 218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219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220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221"/>
              <p:cNvGrpSpPr>
                <a:grpSpLocks noChangeAspect="1"/>
              </p:cNvGrpSpPr>
              <p:nvPr/>
            </p:nvGrpSpPr>
            <p:grpSpPr bwMode="auto">
              <a:xfrm>
                <a:off x="4080" y="2736"/>
                <a:ext cx="336" cy="144"/>
                <a:chOff x="1728" y="2688"/>
                <a:chExt cx="336" cy="144"/>
              </a:xfrm>
            </p:grpSpPr>
            <p:sp>
              <p:nvSpPr>
                <p:cNvPr id="51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Rectangle 224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225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26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227"/>
              <p:cNvGrpSpPr>
                <a:grpSpLocks noChangeAspect="1"/>
              </p:cNvGrpSpPr>
              <p:nvPr/>
            </p:nvGrpSpPr>
            <p:grpSpPr bwMode="auto">
              <a:xfrm>
                <a:off x="240" y="2736"/>
                <a:ext cx="336" cy="144"/>
                <a:chOff x="1728" y="2688"/>
                <a:chExt cx="336" cy="144"/>
              </a:xfrm>
            </p:grpSpPr>
            <p:sp>
              <p:nvSpPr>
                <p:cNvPr id="46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Rectangle 229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Rectangle 230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231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232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34" name="Group 233"/>
          <p:cNvGrpSpPr/>
          <p:nvPr/>
        </p:nvGrpSpPr>
        <p:grpSpPr>
          <a:xfrm>
            <a:off x="7162800" y="1676401"/>
            <a:ext cx="781304" cy="685799"/>
            <a:chOff x="5105405" y="5486400"/>
            <a:chExt cx="746363" cy="703385"/>
          </a:xfrm>
        </p:grpSpPr>
        <p:grpSp>
          <p:nvGrpSpPr>
            <p:cNvPr id="235" name="Group 645"/>
            <p:cNvGrpSpPr/>
            <p:nvPr/>
          </p:nvGrpSpPr>
          <p:grpSpPr>
            <a:xfrm>
              <a:off x="5107072" y="5767754"/>
              <a:ext cx="744696" cy="140677"/>
              <a:chOff x="5107072" y="5767754"/>
              <a:chExt cx="744696" cy="140677"/>
            </a:xfrm>
          </p:grpSpPr>
          <p:grpSp>
            <p:nvGrpSpPr>
              <p:cNvPr id="286" name="Group 44"/>
              <p:cNvGrpSpPr>
                <a:grpSpLocks noChangeAspect="1"/>
              </p:cNvGrpSpPr>
              <p:nvPr/>
            </p:nvGrpSpPr>
            <p:grpSpPr bwMode="auto">
              <a:xfrm flipH="1">
                <a:off x="5452823" y="5767754"/>
                <a:ext cx="186174" cy="140677"/>
                <a:chOff x="5184" y="2736"/>
                <a:chExt cx="336" cy="144"/>
              </a:xfrm>
            </p:grpSpPr>
            <p:sp>
              <p:nvSpPr>
                <p:cNvPr id="305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" name="Group 50"/>
              <p:cNvGrpSpPr>
                <a:grpSpLocks noChangeAspect="1"/>
              </p:cNvGrpSpPr>
              <p:nvPr/>
            </p:nvGrpSpPr>
            <p:grpSpPr bwMode="auto">
              <a:xfrm flipH="1">
                <a:off x="5665594" y="5767754"/>
                <a:ext cx="186174" cy="140677"/>
                <a:chOff x="5184" y="2736"/>
                <a:chExt cx="336" cy="144"/>
              </a:xfrm>
            </p:grpSpPr>
            <p:sp>
              <p:nvSpPr>
                <p:cNvPr id="300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1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3" name="Line 54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4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8" name="Group 56"/>
              <p:cNvGrpSpPr>
                <a:grpSpLocks noChangeAspect="1"/>
              </p:cNvGrpSpPr>
              <p:nvPr/>
            </p:nvGrpSpPr>
            <p:grpSpPr bwMode="auto">
              <a:xfrm rot="1441264" flipH="1">
                <a:off x="5266650" y="5767754"/>
                <a:ext cx="186174" cy="140677"/>
                <a:chOff x="5184" y="2736"/>
                <a:chExt cx="336" cy="144"/>
              </a:xfrm>
            </p:grpSpPr>
            <p:sp>
              <p:nvSpPr>
                <p:cNvPr id="295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9" name="Group 62"/>
              <p:cNvGrpSpPr>
                <a:grpSpLocks noChangeAspect="1"/>
              </p:cNvGrpSpPr>
              <p:nvPr/>
            </p:nvGrpSpPr>
            <p:grpSpPr bwMode="auto">
              <a:xfrm rot="19545921" flipH="1">
                <a:off x="5107072" y="5767754"/>
                <a:ext cx="186174" cy="140677"/>
                <a:chOff x="5184" y="2736"/>
                <a:chExt cx="336" cy="144"/>
              </a:xfrm>
            </p:grpSpPr>
            <p:sp>
              <p:nvSpPr>
                <p:cNvPr id="290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1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2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3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Line 67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" name="Group 646"/>
            <p:cNvGrpSpPr/>
            <p:nvPr/>
          </p:nvGrpSpPr>
          <p:grpSpPr>
            <a:xfrm>
              <a:off x="5107072" y="6049108"/>
              <a:ext cx="744696" cy="140677"/>
              <a:chOff x="5107072" y="6049108"/>
              <a:chExt cx="744696" cy="140677"/>
            </a:xfrm>
          </p:grpSpPr>
          <p:grpSp>
            <p:nvGrpSpPr>
              <p:cNvPr id="262" name="Group 111"/>
              <p:cNvGrpSpPr>
                <a:grpSpLocks noChangeAspect="1"/>
              </p:cNvGrpSpPr>
              <p:nvPr/>
            </p:nvGrpSpPr>
            <p:grpSpPr bwMode="auto">
              <a:xfrm flipH="1">
                <a:off x="5452823" y="6049108"/>
                <a:ext cx="186174" cy="140677"/>
                <a:chOff x="5184" y="2736"/>
                <a:chExt cx="336" cy="144"/>
              </a:xfrm>
            </p:grpSpPr>
            <p:sp>
              <p:nvSpPr>
                <p:cNvPr id="281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2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3" name="Rectangle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" name="Line 115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5" name="Line 116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117"/>
              <p:cNvGrpSpPr>
                <a:grpSpLocks noChangeAspect="1"/>
              </p:cNvGrpSpPr>
              <p:nvPr/>
            </p:nvGrpSpPr>
            <p:grpSpPr bwMode="auto">
              <a:xfrm flipH="1">
                <a:off x="5665594" y="6049108"/>
                <a:ext cx="186174" cy="140677"/>
                <a:chOff x="5184" y="2736"/>
                <a:chExt cx="336" cy="144"/>
              </a:xfrm>
            </p:grpSpPr>
            <p:sp>
              <p:nvSpPr>
                <p:cNvPr id="276" name="Rectangle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" name="Rectangle 119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" name="Rectangle 120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0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4" name="Group 123"/>
              <p:cNvGrpSpPr>
                <a:grpSpLocks noChangeAspect="1"/>
              </p:cNvGrpSpPr>
              <p:nvPr/>
            </p:nvGrpSpPr>
            <p:grpSpPr bwMode="auto">
              <a:xfrm rot="1441264" flipH="1">
                <a:off x="5266650" y="6049108"/>
                <a:ext cx="186174" cy="140677"/>
                <a:chOff x="5184" y="2736"/>
                <a:chExt cx="336" cy="144"/>
              </a:xfrm>
            </p:grpSpPr>
            <p:sp>
              <p:nvSpPr>
                <p:cNvPr id="271" name="Rectangle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Rectangle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3" name="Rectangle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Line 127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5" name="Line 128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5" name="Group 129"/>
              <p:cNvGrpSpPr>
                <a:grpSpLocks noChangeAspect="1"/>
              </p:cNvGrpSpPr>
              <p:nvPr/>
            </p:nvGrpSpPr>
            <p:grpSpPr bwMode="auto">
              <a:xfrm rot="19545921" flipH="1">
                <a:off x="5107072" y="6049108"/>
                <a:ext cx="186174" cy="140677"/>
                <a:chOff x="5184" y="2736"/>
                <a:chExt cx="336" cy="144"/>
              </a:xfrm>
            </p:grpSpPr>
            <p:sp>
              <p:nvSpPr>
                <p:cNvPr id="266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Line 133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Line 134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7" name="Group 647"/>
            <p:cNvGrpSpPr/>
            <p:nvPr/>
          </p:nvGrpSpPr>
          <p:grpSpPr>
            <a:xfrm>
              <a:off x="5105405" y="5486400"/>
              <a:ext cx="744881" cy="140677"/>
              <a:chOff x="5105405" y="5486400"/>
              <a:chExt cx="744881" cy="140677"/>
            </a:xfrm>
          </p:grpSpPr>
          <p:grpSp>
            <p:nvGrpSpPr>
              <p:cNvPr id="238" name="Group 173"/>
              <p:cNvGrpSpPr>
                <a:grpSpLocks noChangeAspect="1"/>
              </p:cNvGrpSpPr>
              <p:nvPr/>
            </p:nvGrpSpPr>
            <p:grpSpPr bwMode="auto">
              <a:xfrm flipH="1">
                <a:off x="5451243" y="5486400"/>
                <a:ext cx="186220" cy="140677"/>
                <a:chOff x="5184" y="2736"/>
                <a:chExt cx="336" cy="144"/>
              </a:xfrm>
            </p:grpSpPr>
            <p:sp>
              <p:nvSpPr>
                <p:cNvPr id="257" name="Rectangl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Rectangle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9" name="Rectangl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Line 177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" name="Group 179"/>
              <p:cNvGrpSpPr>
                <a:grpSpLocks noChangeAspect="1"/>
              </p:cNvGrpSpPr>
              <p:nvPr/>
            </p:nvGrpSpPr>
            <p:grpSpPr bwMode="auto">
              <a:xfrm flipH="1">
                <a:off x="5664066" y="5486400"/>
                <a:ext cx="186220" cy="140677"/>
                <a:chOff x="5184" y="2736"/>
                <a:chExt cx="336" cy="144"/>
              </a:xfrm>
            </p:grpSpPr>
            <p:sp>
              <p:nvSpPr>
                <p:cNvPr id="252" name="Rectangle 180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Rectangle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Rectangle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" name="Line 183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Line 184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185"/>
              <p:cNvGrpSpPr>
                <a:grpSpLocks noChangeAspect="1"/>
              </p:cNvGrpSpPr>
              <p:nvPr/>
            </p:nvGrpSpPr>
            <p:grpSpPr bwMode="auto">
              <a:xfrm rot="1441264" flipH="1">
                <a:off x="5265022" y="5486400"/>
                <a:ext cx="186220" cy="140677"/>
                <a:chOff x="5184" y="2736"/>
                <a:chExt cx="336" cy="144"/>
              </a:xfrm>
            </p:grpSpPr>
            <p:sp>
              <p:nvSpPr>
                <p:cNvPr id="247" name="Rectangle 186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" name="Rectangle 187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Rectangle 188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Line 189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191"/>
              <p:cNvGrpSpPr>
                <a:grpSpLocks noChangeAspect="1"/>
              </p:cNvGrpSpPr>
              <p:nvPr/>
            </p:nvGrpSpPr>
            <p:grpSpPr bwMode="auto">
              <a:xfrm rot="19545921" flipH="1">
                <a:off x="5105405" y="5486400"/>
                <a:ext cx="186220" cy="140677"/>
                <a:chOff x="5184" y="2736"/>
                <a:chExt cx="336" cy="144"/>
              </a:xfrm>
            </p:grpSpPr>
            <p:sp>
              <p:nvSpPr>
                <p:cNvPr id="242" name="Rectangle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" name="Rectangle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Rectangle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Line 195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" name="Line 196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10" name="Line 233"/>
          <p:cNvSpPr>
            <a:spLocks noChangeShapeType="1"/>
          </p:cNvSpPr>
          <p:nvPr/>
        </p:nvSpPr>
        <p:spPr bwMode="auto">
          <a:xfrm>
            <a:off x="914400" y="1295399"/>
            <a:ext cx="1676090" cy="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grpSp>
        <p:nvGrpSpPr>
          <p:cNvPr id="311" name="Group 13"/>
          <p:cNvGrpSpPr/>
          <p:nvPr/>
        </p:nvGrpSpPr>
        <p:grpSpPr>
          <a:xfrm>
            <a:off x="5410200" y="3003561"/>
            <a:ext cx="3581400" cy="3595061"/>
            <a:chOff x="2133600" y="1219200"/>
            <a:chExt cx="5181600" cy="5201364"/>
          </a:xfrm>
        </p:grpSpPr>
        <p:sp>
          <p:nvSpPr>
            <p:cNvPr id="312" name="TextBox 311"/>
            <p:cNvSpPr txBox="1"/>
            <p:nvPr/>
          </p:nvSpPr>
          <p:spPr>
            <a:xfrm>
              <a:off x="4448783" y="6019800"/>
              <a:ext cx="2866417" cy="40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1200" dirty="0" err="1" smtClean="0">
                  <a:latin typeface="Arial" pitchFamily="34" charset="0"/>
                  <a:ea typeface="Tahoma" pitchFamily="34" charset="0"/>
                  <a:cs typeface="Arial" pitchFamily="34" charset="0"/>
                </a:rPr>
                <a:t>Gaensler</a:t>
              </a:r>
              <a:r>
                <a:rPr lang="en-US" sz="1200" dirty="0" smtClean="0">
                  <a:latin typeface="Arial" pitchFamily="34" charset="0"/>
                  <a:ea typeface="Tahoma" pitchFamily="34" charset="0"/>
                  <a:cs typeface="Arial" pitchFamily="34" charset="0"/>
                </a:rPr>
                <a:t> &amp; </a:t>
              </a:r>
              <a:r>
                <a:rPr lang="en-US" sz="1200" dirty="0" err="1" smtClean="0">
                  <a:latin typeface="Arial" pitchFamily="34" charset="0"/>
                  <a:ea typeface="Tahoma" pitchFamily="34" charset="0"/>
                  <a:cs typeface="Arial" pitchFamily="34" charset="0"/>
                </a:rPr>
                <a:t>Slane</a:t>
              </a:r>
              <a:r>
                <a:rPr lang="en-US" sz="1200" dirty="0" smtClean="0">
                  <a:latin typeface="Arial" pitchFamily="34" charset="0"/>
                  <a:ea typeface="Tahoma" pitchFamily="34" charset="0"/>
                  <a:cs typeface="Arial" pitchFamily="34" charset="0"/>
                </a:rPr>
                <a:t> (2006)</a:t>
              </a:r>
            </a:p>
          </p:txBody>
        </p:sp>
        <p:pic>
          <p:nvPicPr>
            <p:cNvPr id="313" name="Picture 3" descr="composite_d"/>
            <p:cNvPicPr>
              <a:picLocks noChangeAspect="1" noChangeArrowheads="1"/>
            </p:cNvPicPr>
            <p:nvPr/>
          </p:nvPicPr>
          <p:blipFill>
            <a:blip r:embed="rId5" cstate="print"/>
            <a:srcRect l="499" t="499" r="499" b="499"/>
            <a:stretch>
              <a:fillRect/>
            </a:stretch>
          </p:blipFill>
          <p:spPr>
            <a:xfrm>
              <a:off x="2133600" y="1219200"/>
              <a:ext cx="4800600" cy="4800600"/>
            </a:xfrm>
            <a:prstGeom prst="rect">
              <a:avLst/>
            </a:prstGeom>
            <a:noFill/>
          </p:spPr>
        </p:pic>
      </p:grpSp>
      <p:sp>
        <p:nvSpPr>
          <p:cNvPr id="314" name="TextBox 313"/>
          <p:cNvSpPr txBox="1"/>
          <p:nvPr/>
        </p:nvSpPr>
        <p:spPr>
          <a:xfrm>
            <a:off x="2895600" y="990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Termination</a:t>
            </a:r>
          </a:p>
          <a:p>
            <a:pPr algn="ctr"/>
            <a:r>
              <a:rPr lang="en-US" dirty="0" smtClean="0"/>
              <a:t>shock</a:t>
            </a:r>
            <a:endParaRPr lang="en-US" dirty="0"/>
          </a:p>
        </p:txBody>
      </p:sp>
      <p:sp>
        <p:nvSpPr>
          <p:cNvPr id="316" name="TextBox 315"/>
          <p:cNvSpPr txBox="1"/>
          <p:nvPr/>
        </p:nvSpPr>
        <p:spPr>
          <a:xfrm>
            <a:off x="1524000" y="838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c</a:t>
            </a:r>
            <a:endParaRPr lang="en-US" sz="2000" i="1" dirty="0"/>
          </a:p>
        </p:txBody>
      </p:sp>
      <p:sp>
        <p:nvSpPr>
          <p:cNvPr id="318" name="TextBox 317"/>
          <p:cNvSpPr txBox="1"/>
          <p:nvPr/>
        </p:nvSpPr>
        <p:spPr>
          <a:xfrm>
            <a:off x="4724400" y="9144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</a:t>
            </a:r>
            <a:r>
              <a:rPr lang="en-US" sz="2000" dirty="0" smtClean="0"/>
              <a:t>/3</a:t>
            </a:r>
            <a:endParaRPr lang="en-US" dirty="0"/>
          </a:p>
        </p:txBody>
      </p:sp>
      <p:sp>
        <p:nvSpPr>
          <p:cNvPr id="319" name="Line 233"/>
          <p:cNvSpPr>
            <a:spLocks noChangeShapeType="1"/>
          </p:cNvSpPr>
          <p:nvPr/>
        </p:nvSpPr>
        <p:spPr bwMode="auto">
          <a:xfrm>
            <a:off x="4572000" y="1314511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609600" y="381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Pulsar wind</a:t>
            </a:r>
            <a:endParaRPr lang="en-US" dirty="0"/>
          </a:p>
        </p:txBody>
      </p:sp>
      <p:sp>
        <p:nvSpPr>
          <p:cNvPr id="317" name="TextBox 316"/>
          <p:cNvSpPr txBox="1"/>
          <p:nvPr/>
        </p:nvSpPr>
        <p:spPr>
          <a:xfrm>
            <a:off x="7315200" y="609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Ejecta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Bow-shocks</a:t>
            </a:r>
            <a:endParaRPr lang="en-US" dirty="0"/>
          </a:p>
        </p:txBody>
      </p:sp>
      <p:pic>
        <p:nvPicPr>
          <p:cNvPr id="6" name="Picture 5" descr="mouse_i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19200"/>
            <a:ext cx="60150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00" y="2297668"/>
            <a:ext cx="3021608" cy="2856131"/>
            <a:chOff x="762000" y="2297668"/>
            <a:chExt cx="3021608" cy="2856131"/>
          </a:xfrm>
        </p:grpSpPr>
        <p:grpSp>
          <p:nvGrpSpPr>
            <p:cNvPr id="17" name="Group 16"/>
            <p:cNvGrpSpPr/>
            <p:nvPr/>
          </p:nvGrpSpPr>
          <p:grpSpPr>
            <a:xfrm>
              <a:off x="838200" y="2641600"/>
              <a:ext cx="2945408" cy="2512199"/>
              <a:chOff x="838200" y="2641600"/>
              <a:chExt cx="2945408" cy="2512199"/>
            </a:xfrm>
          </p:grpSpPr>
          <p:pic>
            <p:nvPicPr>
              <p:cNvPr id="11" name="Picture 10" descr="j0167_comp_xray.jpg"/>
              <p:cNvPicPr>
                <a:picLocks noChangeAspect="1"/>
              </p:cNvPicPr>
              <p:nvPr/>
            </p:nvPicPr>
            <p:blipFill>
              <a:blip r:embed="rId4" cstate="print"/>
              <a:srcRect l="39831" t="44444" r="38813" b="33334"/>
              <a:stretch>
                <a:fillRect/>
              </a:stretch>
            </p:blipFill>
            <p:spPr>
              <a:xfrm>
                <a:off x="838200" y="2641600"/>
                <a:ext cx="2895600" cy="2206171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1771519" y="4876800"/>
                <a:ext cx="201208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NASA/CXC/</a:t>
                </a:r>
                <a:r>
                  <a:rPr lang="en-US" sz="1200" dirty="0" err="1" smtClean="0"/>
                  <a:t>Gaensler</a:t>
                </a:r>
                <a:r>
                  <a:rPr lang="en-US" sz="1200" dirty="0" smtClean="0"/>
                  <a:t> et al.</a:t>
                </a:r>
                <a:endParaRPr lang="en-US" sz="12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62000" y="22976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IC 443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91000" y="2209800"/>
            <a:ext cx="4953000" cy="3751118"/>
            <a:chOff x="4191000" y="2209800"/>
            <a:chExt cx="4953000" cy="3751118"/>
          </a:xfrm>
        </p:grpSpPr>
        <p:grpSp>
          <p:nvGrpSpPr>
            <p:cNvPr id="15" name="Group 14"/>
            <p:cNvGrpSpPr/>
            <p:nvPr/>
          </p:nvGrpSpPr>
          <p:grpSpPr>
            <a:xfrm>
              <a:off x="4267200" y="2514600"/>
              <a:ext cx="4876800" cy="3446318"/>
              <a:chOff x="4267200" y="2514600"/>
              <a:chExt cx="4876800" cy="344631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267200" y="2514600"/>
                <a:ext cx="4459941" cy="3446318"/>
                <a:chOff x="3276600" y="3429000"/>
                <a:chExt cx="3276600" cy="2531918"/>
              </a:xfrm>
            </p:grpSpPr>
            <p:pic>
              <p:nvPicPr>
                <p:cNvPr id="8" name="Picture 7" descr="mouse_xray_radio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276600" y="3429000"/>
                  <a:ext cx="3276600" cy="25319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" name="Rectangle 8"/>
                <p:cNvSpPr/>
                <p:nvPr/>
              </p:nvSpPr>
              <p:spPr bwMode="auto">
                <a:xfrm>
                  <a:off x="5410200" y="3505200"/>
                  <a:ext cx="685800" cy="304800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65" charset="0"/>
                    <a:ea typeface="Arial Unicode MS" pitchFamily="-65" charset="0"/>
                    <a:cs typeface="Arial Unicode MS" pitchFamily="-65" charset="0"/>
                  </a:endParaRPr>
                </a:p>
              </p:txBody>
            </p:sp>
          </p:grpSp>
          <p:sp>
            <p:nvSpPr>
              <p:cNvPr id="14" name="TextBox 7"/>
              <p:cNvSpPr txBox="1">
                <a:spLocks noChangeArrowheads="1"/>
              </p:cNvSpPr>
              <p:nvPr/>
            </p:nvSpPr>
            <p:spPr bwMode="auto">
              <a:xfrm>
                <a:off x="5334000" y="5638800"/>
                <a:ext cx="38100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/>
                  <a:t>NASA/CXC/SAO/NF/SNRAO/VLA /</a:t>
                </a:r>
                <a:r>
                  <a:rPr lang="en-US" sz="1200" dirty="0" err="1" smtClean="0"/>
                  <a:t>Gaensler</a:t>
                </a:r>
                <a:r>
                  <a:rPr lang="en-US" sz="1200" dirty="0" smtClean="0"/>
                  <a:t> et al.</a:t>
                </a:r>
                <a:endParaRPr lang="en-US" sz="1200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191000" y="22098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Mouse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00200"/>
            <a:ext cx="3959225" cy="3959224"/>
          </a:xfrm>
          <a:prstGeom prst="rect">
            <a:avLst/>
          </a:prstGeom>
          <a:noFill/>
        </p:spPr>
      </p:pic>
      <p:pic>
        <p:nvPicPr>
          <p:cNvPr id="9219" name="Picture 5" descr="0052_infrared_lg.jpg"/>
          <p:cNvPicPr>
            <a:picLocks noChangeAspect="1"/>
          </p:cNvPicPr>
          <p:nvPr/>
        </p:nvPicPr>
        <p:blipFill>
          <a:blip r:embed="rId4" cstate="print"/>
          <a:srcRect t="3334"/>
          <a:stretch>
            <a:fillRect/>
          </a:stretch>
        </p:blipFill>
        <p:spPr bwMode="auto">
          <a:xfrm>
            <a:off x="4784725" y="1371600"/>
            <a:ext cx="23018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0052_optical_lg.jpg"/>
          <p:cNvPicPr>
            <a:picLocks noChangeAspect="1"/>
          </p:cNvPicPr>
          <p:nvPr/>
        </p:nvPicPr>
        <p:blipFill>
          <a:blip r:embed="rId5" cstate="print"/>
          <a:srcRect b="3334"/>
          <a:stretch>
            <a:fillRect/>
          </a:stretch>
        </p:blipFill>
        <p:spPr bwMode="auto">
          <a:xfrm>
            <a:off x="2133600" y="3813175"/>
            <a:ext cx="2362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0052_radio_lg.jpg"/>
          <p:cNvPicPr>
            <a:picLocks noChangeAspect="1"/>
          </p:cNvPicPr>
          <p:nvPr/>
        </p:nvPicPr>
        <p:blipFill>
          <a:blip r:embed="rId6" cstate="print"/>
          <a:srcRect r="2965" b="3149"/>
          <a:stretch>
            <a:fillRect/>
          </a:stretch>
        </p:blipFill>
        <p:spPr bwMode="auto">
          <a:xfrm>
            <a:off x="2133600" y="1371600"/>
            <a:ext cx="2357438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0052_xray_lg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3886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4876800" y="6096001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NASA/CXC/Palomar/2MASS/NRAO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Tahoma" pitchFamily="34" charset="0"/>
              </a:rPr>
              <a:t>Broadband Emission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13785 0.1835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13 0.18333 L 0.00087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0.17778 L -0.00833 -2.2222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8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1375 -0.17801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halkboard" pitchFamily="-65" charset="0"/>
              </a:rPr>
              <a:t>Axisymmetric</a:t>
            </a:r>
            <a:r>
              <a:rPr lang="en-US" dirty="0" smtClean="0">
                <a:latin typeface="Chalkboard" pitchFamily="-65" charset="0"/>
              </a:rPr>
              <a:t> Structure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pic>
        <p:nvPicPr>
          <p:cNvPr id="14" name="Picture 3" descr="PulsarWind-105"/>
          <p:cNvPicPr>
            <a:picLocks noChangeAspect="1" noChangeArrowheads="1"/>
          </p:cNvPicPr>
          <p:nvPr/>
        </p:nvPicPr>
        <p:blipFill>
          <a:blip r:embed="rId3" cstate="print"/>
          <a:srcRect l="21001" t="13750" r="24001"/>
          <a:stretch>
            <a:fillRect/>
          </a:stretch>
        </p:blipFill>
        <p:spPr bwMode="auto">
          <a:xfrm>
            <a:off x="5105400" y="1600200"/>
            <a:ext cx="3470474" cy="435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29" descr="yury1"/>
          <p:cNvPicPr>
            <a:picLocks noChangeAspect="1" noChangeArrowheads="1"/>
          </p:cNvPicPr>
          <p:nvPr/>
        </p:nvPicPr>
        <p:blipFill>
          <a:blip r:embed="rId4" cstate="print">
            <a:lum bright="20000" contrast="40000"/>
          </a:blip>
          <a:srcRect/>
          <a:stretch>
            <a:fillRect/>
          </a:stretch>
        </p:blipFill>
        <p:spPr bwMode="auto">
          <a:xfrm>
            <a:off x="609601" y="1676400"/>
            <a:ext cx="421731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SNRs and </a:t>
            </a:r>
            <a:r>
              <a:rPr lang="en-US" dirty="0" err="1" smtClean="0"/>
              <a:t>PWNe</a:t>
            </a:r>
            <a:r>
              <a:rPr lang="en-US" dirty="0" smtClean="0"/>
              <a:t> are important Galactic Gamma-ray sources</a:t>
            </a:r>
          </a:p>
          <a:p>
            <a:endParaRPr lang="en-US" dirty="0" smtClean="0"/>
          </a:p>
          <a:p>
            <a:r>
              <a:rPr lang="en-US" dirty="0" smtClean="0"/>
              <a:t>High energy emission of SNRs</a:t>
            </a:r>
          </a:p>
          <a:p>
            <a:r>
              <a:rPr lang="en-US" dirty="0" smtClean="0"/>
              <a:t>Cosmic ray acceleration</a:t>
            </a:r>
          </a:p>
          <a:p>
            <a:r>
              <a:rPr lang="en-US" dirty="0" smtClean="0"/>
              <a:t>Gamma-ray production</a:t>
            </a:r>
          </a:p>
          <a:p>
            <a:endParaRPr lang="en-US" dirty="0" smtClean="0"/>
          </a:p>
          <a:p>
            <a:r>
              <a:rPr lang="en-US" dirty="0" smtClean="0"/>
              <a:t>Overview of </a:t>
            </a:r>
            <a:r>
              <a:rPr lang="en-US" dirty="0" err="1" smtClean="0"/>
              <a:t>PWNe</a:t>
            </a:r>
            <a:endParaRPr lang="en-US" dirty="0" smtClean="0"/>
          </a:p>
          <a:p>
            <a:r>
              <a:rPr lang="en-US" dirty="0" err="1" smtClean="0"/>
              <a:t>PWNe</a:t>
            </a:r>
            <a:r>
              <a:rPr lang="en-US" dirty="0" smtClean="0"/>
              <a:t> in Gamma-rays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667" r="833"/>
          <a:stretch>
            <a:fillRect/>
          </a:stretch>
        </p:blipFill>
        <p:spPr bwMode="auto">
          <a:xfrm>
            <a:off x="3810000" y="4419600"/>
            <a:ext cx="4876800" cy="18302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7" descr="crab.jpg"/>
          <p:cNvPicPr>
            <a:picLocks noChangeAspect="1"/>
          </p:cNvPicPr>
          <p:nvPr/>
        </p:nvPicPr>
        <p:blipFill>
          <a:blip r:embed="rId4" cstate="print"/>
          <a:srcRect l="19512" t="21951" r="20731" b="23171"/>
          <a:stretch>
            <a:fillRect/>
          </a:stretch>
        </p:blipFill>
        <p:spPr>
          <a:xfrm>
            <a:off x="5029200" y="1066800"/>
            <a:ext cx="3332480" cy="3060441"/>
          </a:xfrm>
          <a:prstGeom prst="rect">
            <a:avLst/>
          </a:prstGeom>
        </p:spPr>
      </p:pic>
      <p:pic>
        <p:nvPicPr>
          <p:cNvPr id="10" name="Picture 9" descr="g541_xra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696" t="23333" r="25923" b="26667"/>
          <a:stretch>
            <a:fillRect/>
          </a:stretch>
        </p:blipFill>
        <p:spPr>
          <a:xfrm>
            <a:off x="1143000" y="1066800"/>
            <a:ext cx="3505200" cy="2767263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halkboard" pitchFamily="-65" charset="0"/>
              </a:rPr>
              <a:t>Torus+jet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 21, 2010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pic>
        <p:nvPicPr>
          <p:cNvPr id="9" name="Picture 8" descr="b150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879" t="12319" r="20048" b="20370"/>
          <a:stretch>
            <a:fillRect/>
          </a:stretch>
        </p:blipFill>
        <p:spPr>
          <a:xfrm>
            <a:off x="990600" y="3505200"/>
            <a:ext cx="2618510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Variability</a:t>
            </a:r>
            <a:endParaRPr lang="en-US" dirty="0"/>
          </a:p>
        </p:txBody>
      </p:sp>
      <p:pic>
        <p:nvPicPr>
          <p:cNvPr id="6" name="combinedmovie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09675" y="1219200"/>
            <a:ext cx="6858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57912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NASA/ASU/</a:t>
            </a:r>
            <a:r>
              <a:rPr lang="en-US" sz="1200" dirty="0" err="1" smtClean="0"/>
              <a:t>J.Hester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1000" y="1524000"/>
            <a:ext cx="4191000" cy="4495800"/>
            <a:chOff x="533400" y="1524000"/>
            <a:chExt cx="4191000" cy="4495800"/>
          </a:xfrm>
        </p:grpSpPr>
        <p:pic>
          <p:nvPicPr>
            <p:cNvPr id="25608" name="Picture 8" descr="synch_ic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33400" y="1828800"/>
              <a:ext cx="419100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17"/>
            <p:cNvGrpSpPr>
              <a:grpSpLocks/>
            </p:cNvGrpSpPr>
            <p:nvPr/>
          </p:nvGrpSpPr>
          <p:grpSpPr bwMode="auto">
            <a:xfrm>
              <a:off x="2590800" y="1524000"/>
              <a:ext cx="1559278" cy="1600200"/>
              <a:chOff x="2323305" y="1600200"/>
              <a:chExt cx="1753395" cy="2057400"/>
            </a:xfrm>
          </p:grpSpPr>
          <p:cxnSp>
            <p:nvCxnSpPr>
              <p:cNvPr id="38921" name="Straight Connector 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047206" y="2628106"/>
                <a:ext cx="2057400" cy="15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lgDash"/>
                <a:round/>
                <a:headEnd type="arrow" w="med" len="med"/>
                <a:tailEnd type="none" w="med" len="med"/>
              </a:ln>
            </p:spPr>
          </p:cxnSp>
          <p:cxnSp>
            <p:nvCxnSpPr>
              <p:cNvPr id="38922" name="Straight Connector 12"/>
              <p:cNvCxnSpPr>
                <a:cxnSpLocks noChangeShapeType="1"/>
              </p:cNvCxnSpPr>
              <p:nvPr/>
            </p:nvCxnSpPr>
            <p:spPr bwMode="auto">
              <a:xfrm rot="10800000">
                <a:off x="2324100" y="1600200"/>
                <a:ext cx="1752600" cy="15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38923" name="Straight Connector 14"/>
              <p:cNvCxnSpPr>
                <a:cxnSpLocks noChangeShapeType="1"/>
              </p:cNvCxnSpPr>
              <p:nvPr/>
            </p:nvCxnSpPr>
            <p:spPr bwMode="auto">
              <a:xfrm rot="16200000" flipH="1">
                <a:off x="1882830" y="2041469"/>
                <a:ext cx="880951" cy="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lgDash"/>
                <a:round/>
                <a:headEnd/>
                <a:tailEnd type="stealth" w="lg" len="lg"/>
              </a:ln>
            </p:spPr>
          </p:cxnSp>
        </p:grp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Gamma-ray Emission</a:t>
            </a:r>
            <a:endParaRPr lang="en-US" dirty="0"/>
          </a:p>
        </p:txBody>
      </p: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4495800" y="2286000"/>
            <a:ext cx="4343400" cy="3268663"/>
            <a:chOff x="2016" y="2496"/>
            <a:chExt cx="2199" cy="1483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16" y="2496"/>
              <a:ext cx="2199" cy="1483"/>
            </a:xfrm>
            <a:prstGeom prst="rect">
              <a:avLst/>
            </a:prstGeom>
            <a:noFill/>
          </p:spPr>
        </p:pic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400" y="3360"/>
              <a:ext cx="58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8675" eaLnBrk="1">
                <a:lnSpc>
                  <a:spcPct val="94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</a:tabLst>
              </a:pPr>
              <a:r>
                <a:rPr lang="en-GB" sz="1500">
                  <a:solidFill>
                    <a:srgbClr val="000000"/>
                  </a:solidFill>
                  <a:latin typeface="Times New Roman" pitchFamily="18" charset="0"/>
                </a:rPr>
                <a:t>synchrotron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315200" y="55596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Abdo</a:t>
            </a:r>
            <a:r>
              <a:rPr lang="en-US" sz="1400" dirty="0" smtClean="0"/>
              <a:t> et al. (2010)</a:t>
            </a:r>
            <a:endParaRPr lang="en-US" sz="1400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0" y="1905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Crab PWN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err="1" smtClean="0"/>
              <a:t>PWNe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Vela X</a:t>
            </a:r>
            <a:endParaRPr lang="en-US" dirty="0"/>
          </a:p>
        </p:txBody>
      </p:sp>
      <p:pic>
        <p:nvPicPr>
          <p:cNvPr id="6" name="Picture 23" descr="vela_im3_r45_r7_wc_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53000" y="1676400"/>
            <a:ext cx="383476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559757" y="2286001"/>
            <a:ext cx="4755444" cy="2487612"/>
            <a:chOff x="212725" y="1217791"/>
            <a:chExt cx="4755445" cy="2211210"/>
          </a:xfrm>
        </p:grpSpPr>
        <p:pic>
          <p:nvPicPr>
            <p:cNvPr id="8" name="Picture 16" descr="hess_rad-cont.jpg"/>
            <p:cNvPicPr>
              <a:picLocks noChangeAspect="1"/>
            </p:cNvPicPr>
            <p:nvPr/>
          </p:nvPicPr>
          <p:blipFill>
            <a:blip r:embed="rId4" cstate="print"/>
            <a:srcRect l="25412" t="16032" r="32825" b="26234"/>
            <a:stretch>
              <a:fillRect/>
            </a:stretch>
          </p:blipFill>
          <p:spPr bwMode="auto">
            <a:xfrm>
              <a:off x="212725" y="1217791"/>
              <a:ext cx="2203217" cy="221121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3520369" y="1556458"/>
              <a:ext cx="1447800" cy="142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10" name="Straight Connector 20"/>
            <p:cNvCxnSpPr>
              <a:cxnSpLocks noChangeShapeType="1"/>
            </p:cNvCxnSpPr>
            <p:nvPr/>
          </p:nvCxnSpPr>
          <p:spPr bwMode="auto">
            <a:xfrm rot="10800000">
              <a:off x="2400302" y="1217792"/>
              <a:ext cx="2567868" cy="3386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22"/>
            <p:cNvCxnSpPr>
              <a:cxnSpLocks noChangeShapeType="1"/>
            </p:cNvCxnSpPr>
            <p:nvPr/>
          </p:nvCxnSpPr>
          <p:spPr bwMode="auto">
            <a:xfrm rot="10800000" flipV="1">
              <a:off x="2377368" y="2978856"/>
              <a:ext cx="2590801" cy="4487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609600" y="2514600"/>
            <a:ext cx="3335867" cy="2009776"/>
            <a:chOff x="-12700" y="838200"/>
            <a:chExt cx="3752849" cy="2009776"/>
          </a:xfrm>
        </p:grpSpPr>
        <p:pic>
          <p:nvPicPr>
            <p:cNvPr id="13" name="Picture 17" descr="vela_pulsar_full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2700" y="838200"/>
              <a:ext cx="1885949" cy="19817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587749" y="1447800"/>
              <a:ext cx="152400" cy="152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15" name="Straight Connector 20"/>
            <p:cNvCxnSpPr>
              <a:cxnSpLocks noChangeShapeType="1"/>
              <a:stCxn id="14" idx="0"/>
            </p:cNvCxnSpPr>
            <p:nvPr/>
          </p:nvCxnSpPr>
          <p:spPr bwMode="auto">
            <a:xfrm rot="16200000" flipV="1">
              <a:off x="2463802" y="247651"/>
              <a:ext cx="609599" cy="17906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Straight Connector 24"/>
            <p:cNvCxnSpPr>
              <a:cxnSpLocks noChangeShapeType="1"/>
              <a:endCxn id="14" idx="2"/>
            </p:cNvCxnSpPr>
            <p:nvPr/>
          </p:nvCxnSpPr>
          <p:spPr bwMode="auto">
            <a:xfrm flipV="1">
              <a:off x="1873249" y="1600200"/>
              <a:ext cx="1790700" cy="1247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2" name="Rectangle 21"/>
          <p:cNvSpPr/>
          <p:nvPr/>
        </p:nvSpPr>
        <p:spPr>
          <a:xfrm>
            <a:off x="7017753" y="4953000"/>
            <a:ext cx="16690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LaMassa</a:t>
            </a:r>
            <a:r>
              <a:rPr lang="en-US" sz="1200" dirty="0" smtClean="0"/>
              <a:t> et al. (2008)</a:t>
            </a:r>
            <a:endParaRPr lang="en-US" sz="1200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819400" y="4800600"/>
            <a:ext cx="17876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 smtClean="0"/>
              <a:t>Aharonian</a:t>
            </a:r>
            <a:r>
              <a:rPr lang="en-US" sz="1200" dirty="0" smtClean="0"/>
              <a:t>  et al. (2006)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57200" y="4572000"/>
            <a:ext cx="20056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NASA/PSU/</a:t>
            </a:r>
            <a:r>
              <a:rPr lang="en-US" sz="1200" dirty="0" err="1" smtClean="0"/>
              <a:t>G.Pavlov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vela_model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440" t="3925" r="2879" b="1962"/>
          <a:stretch>
            <a:fillRect/>
          </a:stretch>
        </p:blipFill>
        <p:spPr bwMode="auto">
          <a:xfrm>
            <a:off x="1143000" y="914400"/>
            <a:ext cx="7010400" cy="506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3352800" y="1371600"/>
            <a:ext cx="5562600" cy="5001399"/>
            <a:chOff x="3352800" y="1371600"/>
            <a:chExt cx="5562600" cy="5001399"/>
          </a:xfrm>
        </p:grpSpPr>
        <p:pic>
          <p:nvPicPr>
            <p:cNvPr id="8" name="Picture 7" descr="apj337861f2_l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800" y="1371600"/>
              <a:ext cx="5357813" cy="476845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510848" y="6096000"/>
              <a:ext cx="14045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 smtClean="0"/>
                <a:t>Abdo</a:t>
              </a:r>
              <a:r>
                <a:rPr lang="en-US" sz="1200" dirty="0" smtClean="0"/>
                <a:t> et al. (2010)</a:t>
              </a:r>
              <a:endParaRPr lang="en-US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Vela 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55142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 </a:t>
            </a:r>
            <a:r>
              <a:rPr lang="en-US" sz="1200" dirty="0" err="1" smtClean="0"/>
              <a:t>Jager</a:t>
            </a:r>
            <a:r>
              <a:rPr lang="en-US" sz="1200" dirty="0" smtClean="0"/>
              <a:t> et al. (2008)</a:t>
            </a:r>
            <a:endParaRPr lang="en-US" sz="1200" dirty="0"/>
          </a:p>
        </p:txBody>
      </p:sp>
      <p:pic>
        <p:nvPicPr>
          <p:cNvPr id="9" name="Picture 8" descr="apj337861f5_l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676400"/>
            <a:ext cx="4114800" cy="3963924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G0.9+0.1</a:t>
            </a:r>
            <a:endParaRPr lang="en-US" sz="3200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4191000" cy="4067175"/>
          </a:xfrm>
          <a:prstGeom prst="rect">
            <a:avLst/>
          </a:prstGeom>
          <a:noFill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447800"/>
            <a:ext cx="4038600" cy="3938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971800" y="5486400"/>
            <a:ext cx="1805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err="1" smtClean="0"/>
              <a:t>LaRosa</a:t>
            </a:r>
            <a:r>
              <a:rPr lang="en-US" sz="1400" dirty="0" smtClean="0"/>
              <a:t> </a:t>
            </a:r>
            <a:r>
              <a:rPr lang="en-US" sz="1400" dirty="0"/>
              <a:t>et al. (2000)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858000" y="5486400"/>
            <a:ext cx="20537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err="1" smtClean="0"/>
              <a:t>Aharonian</a:t>
            </a:r>
            <a:r>
              <a:rPr lang="en-US" sz="1400" dirty="0" smtClean="0"/>
              <a:t>  et al. (</a:t>
            </a:r>
            <a:r>
              <a:rPr lang="en-US" sz="1400" dirty="0"/>
              <a:t>2005)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MSH 15-5</a:t>
            </a:r>
            <a:r>
              <a:rPr lang="en-US" sz="2800" i="1" dirty="0" smtClean="0"/>
              <a:t>2</a:t>
            </a:r>
            <a:r>
              <a:rPr lang="en-US" sz="2800" dirty="0" smtClean="0"/>
              <a:t> / PSR B1509-58</a:t>
            </a:r>
            <a:endParaRPr lang="en-US" sz="2800" dirty="0"/>
          </a:p>
        </p:txBody>
      </p:sp>
      <p:pic>
        <p:nvPicPr>
          <p:cNvPr id="264196" name="Picture 4"/>
          <p:cNvPicPr preferRelativeResize="0"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1676400"/>
            <a:ext cx="4102297" cy="3810000"/>
          </a:xfrm>
          <a:prstGeom prst="rect">
            <a:avLst/>
          </a:prstGeom>
          <a:noFill/>
        </p:spPr>
      </p:pic>
      <p:pic>
        <p:nvPicPr>
          <p:cNvPr id="10" name="Picture 9" descr="b1509.jpg"/>
          <p:cNvPicPr>
            <a:picLocks noChangeAspect="1"/>
          </p:cNvPicPr>
          <p:nvPr/>
        </p:nvPicPr>
        <p:blipFill>
          <a:blip r:embed="rId4" cstate="print"/>
          <a:srcRect l="20290" t="23188" r="13865" b="12497"/>
          <a:stretch>
            <a:fillRect/>
          </a:stretch>
        </p:blipFill>
        <p:spPr>
          <a:xfrm>
            <a:off x="4800600" y="1676400"/>
            <a:ext cx="3886200" cy="3795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056212" y="5514201"/>
            <a:ext cx="17443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 smtClean="0"/>
              <a:t>Aharonian</a:t>
            </a:r>
            <a:r>
              <a:rPr lang="en-US" sz="1200" dirty="0" smtClean="0"/>
              <a:t> et al. (</a:t>
            </a:r>
            <a:r>
              <a:rPr lang="en-US" sz="1200" dirty="0"/>
              <a:t>2005)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639392" y="5514201"/>
            <a:ext cx="2276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NASA/CXC/SAO/</a:t>
            </a:r>
            <a:r>
              <a:rPr lang="en-US" sz="1200" dirty="0" err="1" smtClean="0"/>
              <a:t>P.Slane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 smtClean="0"/>
              <a:t>Kookaburra Complex</a:t>
            </a:r>
            <a:endParaRPr lang="en-GB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905000" y="838200"/>
            <a:ext cx="5410200" cy="5181600"/>
            <a:chOff x="1905000" y="762000"/>
            <a:chExt cx="5867400" cy="5410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905000" y="762000"/>
              <a:ext cx="5867400" cy="54102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 Unicode MS" pitchFamily="-65" charset="0"/>
                <a:cs typeface="Arial Unicode MS" pitchFamily="-65" charset="0"/>
              </a:endParaRPr>
            </a:p>
          </p:txBody>
        </p:sp>
        <p:pic>
          <p:nvPicPr>
            <p:cNvPr id="333837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914400"/>
              <a:ext cx="5562600" cy="5245979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5867400" y="60198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Aharonian</a:t>
            </a:r>
            <a:r>
              <a:rPr lang="en-US" sz="1200" dirty="0" smtClean="0"/>
              <a:t> et al. (2006)</a:t>
            </a:r>
            <a:endParaRPr lang="en-US" sz="12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28600" y="1981200"/>
            <a:ext cx="4191000" cy="3656838"/>
            <a:chOff x="3886200" y="1676400"/>
            <a:chExt cx="4724400" cy="4122253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1676400"/>
              <a:ext cx="4572000" cy="3862388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6634942" y="5486400"/>
              <a:ext cx="1975658" cy="312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Aharonian</a:t>
              </a:r>
              <a:r>
                <a:rPr lang="en-US" sz="1200" dirty="0" smtClean="0"/>
                <a:t> et al. (2006)</a:t>
              </a:r>
              <a:endParaRPr lang="en-US" sz="1200" dirty="0"/>
            </a:p>
          </p:txBody>
        </p:sp>
      </p:grpSp>
      <p:sp>
        <p:nvSpPr>
          <p:cNvPr id="6963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halkboard" pitchFamily="-65" charset="0"/>
              </a:rPr>
              <a:t>PSR B1823-13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995366" y="2411239"/>
            <a:ext cx="4588478" cy="2389361"/>
            <a:chOff x="796166" y="609600"/>
            <a:chExt cx="6015160" cy="2784566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796166" y="609600"/>
              <a:ext cx="6015160" cy="2784566"/>
              <a:chOff x="796166" y="609600"/>
              <a:chExt cx="6015160" cy="2784566"/>
            </a:xfrm>
          </p:grpSpPr>
          <p:pic>
            <p:nvPicPr>
              <p:cNvPr id="69649" name="Picture 4" descr="g18_x1.gif"/>
              <p:cNvPicPr>
                <a:picLocks noChangeAspect="1"/>
              </p:cNvPicPr>
              <p:nvPr/>
            </p:nvPicPr>
            <p:blipFill>
              <a:blip r:embed="rId4" cstate="print"/>
              <a:srcRect l="18024" t="935" r="900" b="10286"/>
              <a:stretch>
                <a:fillRect/>
              </a:stretch>
            </p:blipFill>
            <p:spPr bwMode="auto">
              <a:xfrm>
                <a:off x="4173658" y="609600"/>
                <a:ext cx="2637668" cy="27834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69650" name="Rectangle 7"/>
              <p:cNvSpPr>
                <a:spLocks noChangeArrowheads="1"/>
              </p:cNvSpPr>
              <p:nvPr/>
            </p:nvSpPr>
            <p:spPr bwMode="auto">
              <a:xfrm>
                <a:off x="796166" y="1351682"/>
                <a:ext cx="381000" cy="3810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69651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877491" y="1706897"/>
                <a:ext cx="3296455" cy="16872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9652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877488" y="641253"/>
                <a:ext cx="3196565" cy="7104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69647" name="TextBox 31"/>
            <p:cNvSpPr txBox="1">
              <a:spLocks noChangeArrowheads="1"/>
            </p:cNvSpPr>
            <p:nvPr/>
          </p:nvSpPr>
          <p:spPr bwMode="auto">
            <a:xfrm>
              <a:off x="5753100" y="609600"/>
              <a:ext cx="8135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halkboard" pitchFamily="-65" charset="0"/>
                </a:rPr>
                <a:t>XMM</a:t>
              </a:r>
            </a:p>
          </p:txBody>
        </p:sp>
        <p:sp>
          <p:nvSpPr>
            <p:cNvPr id="69648" name="TextBox 32"/>
            <p:cNvSpPr txBox="1">
              <a:spLocks noChangeArrowheads="1"/>
            </p:cNvSpPr>
            <p:nvPr/>
          </p:nvSpPr>
          <p:spPr bwMode="auto">
            <a:xfrm>
              <a:off x="4150966" y="609600"/>
              <a:ext cx="13617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halkboard" pitchFamily="-65" charset="0"/>
                </a:rPr>
                <a:t>G18.0-0.7</a:t>
              </a:r>
            </a:p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436963" y="2590800"/>
            <a:ext cx="3411908" cy="2295085"/>
            <a:chOff x="5436963" y="2590800"/>
            <a:chExt cx="3411908" cy="2295085"/>
          </a:xfrm>
        </p:grpSpPr>
        <p:sp>
          <p:nvSpPr>
            <p:cNvPr id="69640" name="Rectangle 19"/>
            <p:cNvSpPr>
              <a:spLocks noChangeArrowheads="1"/>
            </p:cNvSpPr>
            <p:nvPr/>
          </p:nvSpPr>
          <p:spPr bwMode="auto">
            <a:xfrm>
              <a:off x="5436963" y="3396059"/>
              <a:ext cx="232481" cy="2615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pic>
          <p:nvPicPr>
            <p:cNvPr id="69641" name="Picture 5" descr="g18_x.gif"/>
            <p:cNvPicPr>
              <a:picLocks noChangeAspect="1"/>
            </p:cNvPicPr>
            <p:nvPr/>
          </p:nvPicPr>
          <p:blipFill>
            <a:blip r:embed="rId5" cstate="print"/>
            <a:srcRect l="32776" t="18863" r="14237" b="28654"/>
            <a:stretch>
              <a:fillRect/>
            </a:stretch>
          </p:blipFill>
          <p:spPr bwMode="auto">
            <a:xfrm>
              <a:off x="6781800" y="2590800"/>
              <a:ext cx="1981200" cy="198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69642" name="Straight Connector 21"/>
            <p:cNvCxnSpPr>
              <a:cxnSpLocks noChangeShapeType="1"/>
            </p:cNvCxnSpPr>
            <p:nvPr/>
          </p:nvCxnSpPr>
          <p:spPr bwMode="auto">
            <a:xfrm flipV="1">
              <a:off x="5457601" y="2590800"/>
              <a:ext cx="1247999" cy="774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9643" name="Straight Connector 23"/>
            <p:cNvCxnSpPr>
              <a:cxnSpLocks noChangeShapeType="1"/>
            </p:cNvCxnSpPr>
            <p:nvPr/>
          </p:nvCxnSpPr>
          <p:spPr bwMode="auto">
            <a:xfrm>
              <a:off x="5457601" y="3699867"/>
              <a:ext cx="1324199" cy="872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3" name="TextBox 30"/>
            <p:cNvSpPr txBox="1">
              <a:spLocks noChangeArrowheads="1"/>
            </p:cNvSpPr>
            <p:nvPr/>
          </p:nvSpPr>
          <p:spPr bwMode="auto">
            <a:xfrm>
              <a:off x="7467600" y="4648200"/>
              <a:ext cx="1381271" cy="237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latin typeface="Chalkboard" pitchFamily="-65" charset="0"/>
                </a:rPr>
                <a:t>Gaensler</a:t>
              </a:r>
              <a:r>
                <a:rPr lang="en-US" sz="1200" dirty="0">
                  <a:latin typeface="Chalkboard" pitchFamily="-65" charset="0"/>
                </a:rPr>
                <a:t> et al.  2003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SNRs and </a:t>
            </a:r>
            <a:r>
              <a:rPr lang="en-US" dirty="0" err="1" smtClean="0"/>
              <a:t>PWNe</a:t>
            </a:r>
            <a:r>
              <a:rPr lang="en-US" dirty="0" smtClean="0"/>
              <a:t> are important Galactic Gamma-ray source</a:t>
            </a:r>
          </a:p>
          <a:p>
            <a:endParaRPr lang="en-US" dirty="0" smtClean="0"/>
          </a:p>
          <a:p>
            <a:r>
              <a:rPr lang="en-US" dirty="0" smtClean="0"/>
              <a:t>Broadband emission from radio to </a:t>
            </a:r>
            <a:r>
              <a:rPr lang="en-US" dirty="0" err="1" smtClean="0"/>
              <a:t>TeV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Hadronic</a:t>
            </a:r>
            <a:r>
              <a:rPr lang="en-US" dirty="0" smtClean="0"/>
              <a:t> and </a:t>
            </a:r>
            <a:r>
              <a:rPr lang="en-US" dirty="0" err="1" smtClean="0"/>
              <a:t>Leptonic</a:t>
            </a:r>
            <a:r>
              <a:rPr lang="en-US" dirty="0" smtClean="0"/>
              <a:t> scenarios of Gamma-ray production</a:t>
            </a:r>
          </a:p>
          <a:p>
            <a:endParaRPr lang="en-US" dirty="0" smtClean="0"/>
          </a:p>
          <a:p>
            <a:r>
              <a:rPr lang="en-US" dirty="0" smtClean="0"/>
              <a:t>Fermi  can fill up the gap between X-ray and </a:t>
            </a:r>
            <a:r>
              <a:rPr lang="en-US" dirty="0" err="1" smtClean="0"/>
              <a:t>TeV</a:t>
            </a:r>
            <a:r>
              <a:rPr lang="en-US" dirty="0" smtClean="0"/>
              <a:t> in the SED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n1006c.jpg"/>
          <p:cNvPicPr>
            <a:picLocks noChangeAspect="1"/>
          </p:cNvPicPr>
          <p:nvPr/>
        </p:nvPicPr>
        <p:blipFill>
          <a:blip r:embed="rId3" cstate="print"/>
          <a:srcRect l="12500" t="7997" r="12500" b="13878"/>
          <a:stretch>
            <a:fillRect/>
          </a:stretch>
        </p:blipFill>
        <p:spPr>
          <a:xfrm>
            <a:off x="3962400" y="2438400"/>
            <a:ext cx="2209800" cy="23018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Supernova Remnants</a:t>
            </a:r>
            <a:endParaRPr lang="en-US" dirty="0"/>
          </a:p>
        </p:txBody>
      </p:sp>
      <p:pic>
        <p:nvPicPr>
          <p:cNvPr id="7" name="Picture 6" descr="casa_200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10000B"/>
              </a:clrFrom>
              <a:clrTo>
                <a:srgbClr val="10000B">
                  <a:alpha val="0"/>
                </a:srgbClr>
              </a:clrTo>
            </a:clrChange>
          </a:blip>
          <a:srcRect l="5715" t="14286" r="11429" b="14286"/>
          <a:stretch>
            <a:fillRect/>
          </a:stretch>
        </p:blipFill>
        <p:spPr>
          <a:xfrm>
            <a:off x="2362200" y="762000"/>
            <a:ext cx="2209800" cy="1905000"/>
          </a:xfrm>
          <a:prstGeom prst="rect">
            <a:avLst/>
          </a:prstGeom>
        </p:spPr>
      </p:pic>
      <p:pic>
        <p:nvPicPr>
          <p:cNvPr id="8" name="Picture 7" descr="g19.jpg"/>
          <p:cNvPicPr>
            <a:picLocks noChangeAspect="1"/>
          </p:cNvPicPr>
          <p:nvPr/>
        </p:nvPicPr>
        <p:blipFill>
          <a:blip r:embed="rId5" cstate="print"/>
          <a:srcRect l="7091" t="7258" r="65962" b="23794"/>
          <a:stretch>
            <a:fillRect/>
          </a:stretch>
        </p:blipFill>
        <p:spPr>
          <a:xfrm>
            <a:off x="7086600" y="304800"/>
            <a:ext cx="1752600" cy="1752600"/>
          </a:xfrm>
          <a:prstGeom prst="rect">
            <a:avLst/>
          </a:prstGeom>
        </p:spPr>
      </p:pic>
      <p:pic>
        <p:nvPicPr>
          <p:cNvPr id="9" name="Picture 8" descr="g54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40300"/>
              </a:clrFrom>
              <a:clrTo>
                <a:srgbClr val="0403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4495800"/>
            <a:ext cx="1968214" cy="1938600"/>
          </a:xfrm>
          <a:prstGeom prst="rect">
            <a:avLst/>
          </a:prstGeom>
        </p:spPr>
      </p:pic>
      <p:pic>
        <p:nvPicPr>
          <p:cNvPr id="11" name="Picture 10" descr="sn87a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E110A"/>
              </a:clrFrom>
              <a:clrTo>
                <a:srgbClr val="0E110A">
                  <a:alpha val="0"/>
                </a:srgbClr>
              </a:clrTo>
            </a:clrChange>
            <a:lum contrast="10000"/>
          </a:blip>
          <a:srcRect l="28125" t="26939" r="25000" b="26186"/>
          <a:stretch>
            <a:fillRect/>
          </a:stretch>
        </p:blipFill>
        <p:spPr>
          <a:xfrm>
            <a:off x="457200" y="533400"/>
            <a:ext cx="1981200" cy="1981200"/>
          </a:xfrm>
          <a:prstGeom prst="rect">
            <a:avLst/>
          </a:prstGeom>
        </p:spPr>
      </p:pic>
      <p:pic>
        <p:nvPicPr>
          <p:cNvPr id="13" name="Picture 12" descr="tycho.jpg"/>
          <p:cNvPicPr>
            <a:picLocks noChangeAspect="1"/>
          </p:cNvPicPr>
          <p:nvPr/>
        </p:nvPicPr>
        <p:blipFill>
          <a:blip r:embed="rId8" cstate="print"/>
          <a:srcRect l="14937" t="14215" r="21581" b="19274"/>
          <a:stretch>
            <a:fillRect/>
          </a:stretch>
        </p:blipFill>
        <p:spPr>
          <a:xfrm>
            <a:off x="6705600" y="2288628"/>
            <a:ext cx="2133600" cy="220717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81000" y="4343400"/>
            <a:ext cx="4443984" cy="2057400"/>
            <a:chOff x="533400" y="2057400"/>
            <a:chExt cx="4114800" cy="1905000"/>
          </a:xfrm>
        </p:grpSpPr>
        <p:pic>
          <p:nvPicPr>
            <p:cNvPr id="20" name="Content Placeholder 4" descr="typingsnrs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rcRect l="1785" t="3571" r="1786" b="7142"/>
            <a:stretch>
              <a:fillRect/>
            </a:stretch>
          </p:blipFill>
          <p:spPr bwMode="auto">
            <a:xfrm>
              <a:off x="533400" y="2057400"/>
              <a:ext cx="4114800" cy="1905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 bwMode="auto">
            <a:xfrm>
              <a:off x="2542032" y="2057400"/>
              <a:ext cx="76200" cy="1905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 Unicode MS" pitchFamily="-65" charset="0"/>
                <a:cs typeface="Arial Unicode MS" pitchFamily="-65" charset="0"/>
              </a:endParaRPr>
            </a:p>
          </p:txBody>
        </p:sp>
      </p:grpSp>
      <p:pic>
        <p:nvPicPr>
          <p:cNvPr id="22" name="Picture 21" descr="g11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675216"/>
            <a:ext cx="2438400" cy="2264834"/>
          </a:xfrm>
          <a:prstGeom prst="rect">
            <a:avLst/>
          </a:prstGeom>
        </p:spPr>
      </p:pic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pic>
        <p:nvPicPr>
          <p:cNvPr id="10" name="Picture 9" descr="kes75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90005"/>
              </a:clrFrom>
              <a:clrTo>
                <a:srgbClr val="090005">
                  <a:alpha val="0"/>
                </a:srgbClr>
              </a:clrTo>
            </a:clrChange>
          </a:blip>
          <a:srcRect r="6061" b="6061"/>
          <a:stretch>
            <a:fillRect/>
          </a:stretch>
        </p:blipFill>
        <p:spPr>
          <a:xfrm>
            <a:off x="1219200" y="24384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Picture 2"/>
          <p:cNvPicPr>
            <a:picLocks noChangeAspect="1" noChangeArrowheads="1"/>
          </p:cNvPicPr>
          <p:nvPr/>
        </p:nvPicPr>
        <p:blipFill>
          <a:blip r:embed="rId3" cstate="print"/>
          <a:srcRect l="6262" t="4591" r="4970" b="2590"/>
          <a:stretch>
            <a:fillRect/>
          </a:stretch>
        </p:blipFill>
        <p:spPr bwMode="auto">
          <a:xfrm>
            <a:off x="1295400" y="908705"/>
            <a:ext cx="2531584" cy="259649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37" name="Picture 236" descr="w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6400" y="4800600"/>
            <a:ext cx="725874" cy="1905000"/>
          </a:xfrm>
          <a:prstGeom prst="rect">
            <a:avLst/>
          </a:prstGeom>
        </p:spPr>
      </p:pic>
      <p:grpSp>
        <p:nvGrpSpPr>
          <p:cNvPr id="442" name="Group 441"/>
          <p:cNvGrpSpPr/>
          <p:nvPr/>
        </p:nvGrpSpPr>
        <p:grpSpPr>
          <a:xfrm>
            <a:off x="396637" y="5257800"/>
            <a:ext cx="4937363" cy="931985"/>
            <a:chOff x="457200" y="5468815"/>
            <a:chExt cx="4038600" cy="703385"/>
          </a:xfrm>
        </p:grpSpPr>
        <p:grpSp>
          <p:nvGrpSpPr>
            <p:cNvPr id="238" name="Group 31"/>
            <p:cNvGrpSpPr>
              <a:grpSpLocks noChangeAspect="1"/>
            </p:cNvGrpSpPr>
            <p:nvPr/>
          </p:nvGrpSpPr>
          <p:grpSpPr bwMode="auto">
            <a:xfrm>
              <a:off x="457200" y="5750169"/>
              <a:ext cx="4036597" cy="140677"/>
              <a:chOff x="240" y="3216"/>
              <a:chExt cx="6048" cy="144"/>
            </a:xfrm>
          </p:grpSpPr>
          <p:grpSp>
            <p:nvGrpSpPr>
              <p:cNvPr id="239" name="Group 32"/>
              <p:cNvGrpSpPr>
                <a:grpSpLocks noChangeAspect="1"/>
              </p:cNvGrpSpPr>
              <p:nvPr/>
            </p:nvGrpSpPr>
            <p:grpSpPr bwMode="auto">
              <a:xfrm>
                <a:off x="3792" y="3216"/>
                <a:ext cx="336" cy="144"/>
                <a:chOff x="5184" y="2736"/>
                <a:chExt cx="336" cy="144"/>
              </a:xfrm>
            </p:grpSpPr>
            <p:sp>
              <p:nvSpPr>
                <p:cNvPr id="300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1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3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4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38"/>
              <p:cNvGrpSpPr>
                <a:grpSpLocks noChangeAspect="1"/>
              </p:cNvGrpSpPr>
              <p:nvPr/>
            </p:nvGrpSpPr>
            <p:grpSpPr bwMode="auto">
              <a:xfrm>
                <a:off x="4176" y="3216"/>
                <a:ext cx="336" cy="144"/>
                <a:chOff x="5184" y="2736"/>
                <a:chExt cx="336" cy="144"/>
              </a:xfrm>
            </p:grpSpPr>
            <p:sp>
              <p:nvSpPr>
                <p:cNvPr id="295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44"/>
              <p:cNvGrpSpPr>
                <a:grpSpLocks noChangeAspect="1"/>
              </p:cNvGrpSpPr>
              <p:nvPr/>
            </p:nvGrpSpPr>
            <p:grpSpPr bwMode="auto">
              <a:xfrm>
                <a:off x="5328" y="3216"/>
                <a:ext cx="336" cy="144"/>
                <a:chOff x="5184" y="2736"/>
                <a:chExt cx="336" cy="144"/>
              </a:xfrm>
            </p:grpSpPr>
            <p:sp>
              <p:nvSpPr>
                <p:cNvPr id="290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1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2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3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2" name="Group 50"/>
              <p:cNvGrpSpPr>
                <a:grpSpLocks noChangeAspect="1"/>
              </p:cNvGrpSpPr>
              <p:nvPr/>
            </p:nvGrpSpPr>
            <p:grpSpPr bwMode="auto">
              <a:xfrm>
                <a:off x="4944" y="3216"/>
                <a:ext cx="336" cy="144"/>
                <a:chOff x="5184" y="2736"/>
                <a:chExt cx="336" cy="144"/>
              </a:xfrm>
            </p:grpSpPr>
            <p:sp>
              <p:nvSpPr>
                <p:cNvPr id="285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" name="Line 54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3" name="Group 56"/>
              <p:cNvGrpSpPr>
                <a:grpSpLocks noChangeAspect="1"/>
              </p:cNvGrpSpPr>
              <p:nvPr/>
            </p:nvGrpSpPr>
            <p:grpSpPr bwMode="auto">
              <a:xfrm rot="-1441264">
                <a:off x="5664" y="3216"/>
                <a:ext cx="336" cy="144"/>
                <a:chOff x="5184" y="2736"/>
                <a:chExt cx="336" cy="144"/>
              </a:xfrm>
            </p:grpSpPr>
            <p:sp>
              <p:nvSpPr>
                <p:cNvPr id="280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2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3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62"/>
              <p:cNvGrpSpPr>
                <a:grpSpLocks noChangeAspect="1"/>
              </p:cNvGrpSpPr>
              <p:nvPr/>
            </p:nvGrpSpPr>
            <p:grpSpPr bwMode="auto">
              <a:xfrm rot="2054079">
                <a:off x="5952" y="3216"/>
                <a:ext cx="336" cy="144"/>
                <a:chOff x="5184" y="2736"/>
                <a:chExt cx="336" cy="144"/>
              </a:xfrm>
            </p:grpSpPr>
            <p:sp>
              <p:nvSpPr>
                <p:cNvPr id="275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" name="Line 67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68"/>
              <p:cNvGrpSpPr>
                <a:grpSpLocks noChangeAspect="1"/>
              </p:cNvGrpSpPr>
              <p:nvPr/>
            </p:nvGrpSpPr>
            <p:grpSpPr bwMode="auto">
              <a:xfrm>
                <a:off x="4560" y="3216"/>
                <a:ext cx="336" cy="144"/>
                <a:chOff x="5184" y="2736"/>
                <a:chExt cx="336" cy="144"/>
              </a:xfrm>
            </p:grpSpPr>
            <p:sp>
              <p:nvSpPr>
                <p:cNvPr id="270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3" name="Line 72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Line 73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" name="Group 74"/>
              <p:cNvGrpSpPr>
                <a:grpSpLocks noChangeAspect="1"/>
              </p:cNvGrpSpPr>
              <p:nvPr/>
            </p:nvGrpSpPr>
            <p:grpSpPr bwMode="auto">
              <a:xfrm>
                <a:off x="1200" y="3216"/>
                <a:ext cx="336" cy="144"/>
                <a:chOff x="1728" y="2688"/>
                <a:chExt cx="336" cy="144"/>
              </a:xfrm>
            </p:grpSpPr>
            <p:sp>
              <p:nvSpPr>
                <p:cNvPr id="265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" name="Line 78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Line 79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7" name="Group 80"/>
              <p:cNvGrpSpPr>
                <a:grpSpLocks noChangeAspect="1"/>
              </p:cNvGrpSpPr>
              <p:nvPr/>
            </p:nvGrpSpPr>
            <p:grpSpPr bwMode="auto">
              <a:xfrm>
                <a:off x="2160" y="3216"/>
                <a:ext cx="336" cy="144"/>
                <a:chOff x="1728" y="2688"/>
                <a:chExt cx="336" cy="144"/>
              </a:xfrm>
            </p:grpSpPr>
            <p:sp>
              <p:nvSpPr>
                <p:cNvPr id="260" name="Rectangle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2" name="Rectangle 83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Line 84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" name="Line 85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8" name="Group 86"/>
              <p:cNvGrpSpPr>
                <a:grpSpLocks noChangeAspect="1"/>
              </p:cNvGrpSpPr>
              <p:nvPr/>
            </p:nvGrpSpPr>
            <p:grpSpPr bwMode="auto">
              <a:xfrm>
                <a:off x="3120" y="3216"/>
                <a:ext cx="336" cy="144"/>
                <a:chOff x="1728" y="2688"/>
                <a:chExt cx="336" cy="144"/>
              </a:xfrm>
            </p:grpSpPr>
            <p:sp>
              <p:nvSpPr>
                <p:cNvPr id="255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Rectangle 88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Line 90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9" name="Line 91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9" name="Group 92"/>
              <p:cNvGrpSpPr>
                <a:grpSpLocks noChangeAspect="1"/>
              </p:cNvGrpSpPr>
              <p:nvPr/>
            </p:nvGrpSpPr>
            <p:grpSpPr bwMode="auto">
              <a:xfrm>
                <a:off x="240" y="3216"/>
                <a:ext cx="336" cy="144"/>
                <a:chOff x="1728" y="2688"/>
                <a:chExt cx="336" cy="144"/>
              </a:xfrm>
            </p:grpSpPr>
            <p:sp>
              <p:nvSpPr>
                <p:cNvPr id="250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Line 96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5" name="Group 98"/>
            <p:cNvGrpSpPr>
              <a:grpSpLocks noChangeAspect="1"/>
            </p:cNvGrpSpPr>
            <p:nvPr/>
          </p:nvGrpSpPr>
          <p:grpSpPr bwMode="auto">
            <a:xfrm>
              <a:off x="457200" y="6031523"/>
              <a:ext cx="4036597" cy="140677"/>
              <a:chOff x="240" y="3696"/>
              <a:chExt cx="6048" cy="144"/>
            </a:xfrm>
          </p:grpSpPr>
          <p:grpSp>
            <p:nvGrpSpPr>
              <p:cNvPr id="306" name="Group 99"/>
              <p:cNvGrpSpPr>
                <a:grpSpLocks noChangeAspect="1"/>
              </p:cNvGrpSpPr>
              <p:nvPr/>
            </p:nvGrpSpPr>
            <p:grpSpPr bwMode="auto">
              <a:xfrm>
                <a:off x="3792" y="3696"/>
                <a:ext cx="336" cy="144"/>
                <a:chOff x="5184" y="2736"/>
                <a:chExt cx="336" cy="144"/>
              </a:xfrm>
            </p:grpSpPr>
            <p:sp>
              <p:nvSpPr>
                <p:cNvPr id="373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6" name="Line 103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7" name="Line 104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" name="Group 105"/>
              <p:cNvGrpSpPr>
                <a:grpSpLocks noChangeAspect="1"/>
              </p:cNvGrpSpPr>
              <p:nvPr/>
            </p:nvGrpSpPr>
            <p:grpSpPr bwMode="auto">
              <a:xfrm>
                <a:off x="4176" y="3696"/>
                <a:ext cx="336" cy="144"/>
                <a:chOff x="5184" y="2736"/>
                <a:chExt cx="336" cy="144"/>
              </a:xfrm>
            </p:grpSpPr>
            <p:sp>
              <p:nvSpPr>
                <p:cNvPr id="368" name="Rectangle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" name="Rectangle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0" name="Rectangle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" name="Line 110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8" name="Group 111"/>
              <p:cNvGrpSpPr>
                <a:grpSpLocks noChangeAspect="1"/>
              </p:cNvGrpSpPr>
              <p:nvPr/>
            </p:nvGrpSpPr>
            <p:grpSpPr bwMode="auto">
              <a:xfrm>
                <a:off x="5328" y="3696"/>
                <a:ext cx="336" cy="144"/>
                <a:chOff x="5184" y="2736"/>
                <a:chExt cx="336" cy="144"/>
              </a:xfrm>
            </p:grpSpPr>
            <p:sp>
              <p:nvSpPr>
                <p:cNvPr id="363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4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5" name="Rectangle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" name="Line 115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7" name="Line 116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9" name="Group 117"/>
              <p:cNvGrpSpPr>
                <a:grpSpLocks noChangeAspect="1"/>
              </p:cNvGrpSpPr>
              <p:nvPr/>
            </p:nvGrpSpPr>
            <p:grpSpPr bwMode="auto">
              <a:xfrm>
                <a:off x="4944" y="3696"/>
                <a:ext cx="336" cy="144"/>
                <a:chOff x="5184" y="2736"/>
                <a:chExt cx="336" cy="144"/>
              </a:xfrm>
            </p:grpSpPr>
            <p:sp>
              <p:nvSpPr>
                <p:cNvPr id="358" name="Rectangle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" name="Rectangle 119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" name="Rectangle 120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1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2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0" name="Group 123"/>
              <p:cNvGrpSpPr>
                <a:grpSpLocks noChangeAspect="1"/>
              </p:cNvGrpSpPr>
              <p:nvPr/>
            </p:nvGrpSpPr>
            <p:grpSpPr bwMode="auto">
              <a:xfrm rot="-1441264">
                <a:off x="5664" y="3696"/>
                <a:ext cx="336" cy="144"/>
                <a:chOff x="5184" y="2736"/>
                <a:chExt cx="336" cy="144"/>
              </a:xfrm>
            </p:grpSpPr>
            <p:sp>
              <p:nvSpPr>
                <p:cNvPr id="353" name="Rectangle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4" name="Rectangle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5" name="Rectangle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" name="Line 127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Line 128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1" name="Group 129"/>
              <p:cNvGrpSpPr>
                <a:grpSpLocks noChangeAspect="1"/>
              </p:cNvGrpSpPr>
              <p:nvPr/>
            </p:nvGrpSpPr>
            <p:grpSpPr bwMode="auto">
              <a:xfrm rot="2054079">
                <a:off x="5952" y="3696"/>
                <a:ext cx="336" cy="144"/>
                <a:chOff x="5184" y="2736"/>
                <a:chExt cx="336" cy="144"/>
              </a:xfrm>
            </p:grpSpPr>
            <p:sp>
              <p:nvSpPr>
                <p:cNvPr id="348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" name="Line 133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" name="Line 134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2" name="Group 135"/>
              <p:cNvGrpSpPr>
                <a:grpSpLocks noChangeAspect="1"/>
              </p:cNvGrpSpPr>
              <p:nvPr/>
            </p:nvGrpSpPr>
            <p:grpSpPr bwMode="auto">
              <a:xfrm>
                <a:off x="4560" y="3696"/>
                <a:ext cx="336" cy="144"/>
                <a:chOff x="5184" y="2736"/>
                <a:chExt cx="336" cy="144"/>
              </a:xfrm>
            </p:grpSpPr>
            <p:sp>
              <p:nvSpPr>
                <p:cNvPr id="343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4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5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" name="Line 139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7" name="Line 140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3" name="Group 141"/>
              <p:cNvGrpSpPr>
                <a:grpSpLocks noChangeAspect="1"/>
              </p:cNvGrpSpPr>
              <p:nvPr/>
            </p:nvGrpSpPr>
            <p:grpSpPr bwMode="auto">
              <a:xfrm>
                <a:off x="1200" y="3696"/>
                <a:ext cx="336" cy="144"/>
                <a:chOff x="1728" y="2688"/>
                <a:chExt cx="336" cy="144"/>
              </a:xfrm>
            </p:grpSpPr>
            <p:sp>
              <p:nvSpPr>
                <p:cNvPr id="338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0" name="Rectangle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" name="Line 145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" name="Line 146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4" name="Group 147"/>
              <p:cNvGrpSpPr>
                <a:grpSpLocks noChangeAspect="1"/>
              </p:cNvGrpSpPr>
              <p:nvPr/>
            </p:nvGrpSpPr>
            <p:grpSpPr bwMode="auto">
              <a:xfrm>
                <a:off x="2160" y="3696"/>
                <a:ext cx="336" cy="144"/>
                <a:chOff x="1728" y="2688"/>
                <a:chExt cx="336" cy="144"/>
              </a:xfrm>
            </p:grpSpPr>
            <p:sp>
              <p:nvSpPr>
                <p:cNvPr id="333" name="Rectangle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Rectangle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" name="Rectangle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" name="Line 151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" name="Line 152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5" name="Group 153"/>
              <p:cNvGrpSpPr>
                <a:grpSpLocks noChangeAspect="1"/>
              </p:cNvGrpSpPr>
              <p:nvPr/>
            </p:nvGrpSpPr>
            <p:grpSpPr bwMode="auto">
              <a:xfrm>
                <a:off x="240" y="3696"/>
                <a:ext cx="336" cy="144"/>
                <a:chOff x="1728" y="2688"/>
                <a:chExt cx="336" cy="144"/>
              </a:xfrm>
            </p:grpSpPr>
            <p:sp>
              <p:nvSpPr>
                <p:cNvPr id="328" name="Rectangle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" name="Rectangle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" name="Line 157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" name="Line 158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6" name="Group 159"/>
              <p:cNvGrpSpPr>
                <a:grpSpLocks noChangeAspect="1"/>
              </p:cNvGrpSpPr>
              <p:nvPr/>
            </p:nvGrpSpPr>
            <p:grpSpPr bwMode="auto">
              <a:xfrm>
                <a:off x="3408" y="3696"/>
                <a:ext cx="336" cy="144"/>
                <a:chOff x="5184" y="2736"/>
                <a:chExt cx="336" cy="144"/>
              </a:xfrm>
            </p:grpSpPr>
            <p:sp>
              <p:nvSpPr>
                <p:cNvPr id="323" name="Rectangle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" name="Rectangle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" name="Rectangle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" name="Line 163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" name="Line 164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7" name="Group 165"/>
              <p:cNvGrpSpPr>
                <a:grpSpLocks noChangeAspect="1"/>
              </p:cNvGrpSpPr>
              <p:nvPr/>
            </p:nvGrpSpPr>
            <p:grpSpPr bwMode="auto">
              <a:xfrm>
                <a:off x="3024" y="3696"/>
                <a:ext cx="336" cy="144"/>
                <a:chOff x="5184" y="2736"/>
                <a:chExt cx="336" cy="144"/>
              </a:xfrm>
            </p:grpSpPr>
            <p:sp>
              <p:nvSpPr>
                <p:cNvPr id="318" name="Rectangle 166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" name="Rectangle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" name="Rectangle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" name="Line 169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79" name="Group 172"/>
            <p:cNvGrpSpPr>
              <a:grpSpLocks noChangeAspect="1"/>
            </p:cNvGrpSpPr>
            <p:nvPr/>
          </p:nvGrpSpPr>
          <p:grpSpPr bwMode="auto">
            <a:xfrm>
              <a:off x="458202" y="5468815"/>
              <a:ext cx="4037598" cy="140677"/>
              <a:chOff x="240" y="2736"/>
              <a:chExt cx="6048" cy="144"/>
            </a:xfrm>
          </p:grpSpPr>
          <p:grpSp>
            <p:nvGrpSpPr>
              <p:cNvPr id="381" name="Group 173"/>
              <p:cNvGrpSpPr>
                <a:grpSpLocks noChangeAspect="1"/>
              </p:cNvGrpSpPr>
              <p:nvPr/>
            </p:nvGrpSpPr>
            <p:grpSpPr bwMode="auto">
              <a:xfrm>
                <a:off x="5328" y="2736"/>
                <a:ext cx="336" cy="144"/>
                <a:chOff x="5184" y="2736"/>
                <a:chExt cx="336" cy="144"/>
              </a:xfrm>
            </p:grpSpPr>
            <p:sp>
              <p:nvSpPr>
                <p:cNvPr id="436" name="Rectangl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" name="Rectangle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8" name="Rectangl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9" name="Line 177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2" name="Group 179"/>
              <p:cNvGrpSpPr>
                <a:grpSpLocks noChangeAspect="1"/>
              </p:cNvGrpSpPr>
              <p:nvPr/>
            </p:nvGrpSpPr>
            <p:grpSpPr bwMode="auto">
              <a:xfrm>
                <a:off x="4944" y="2736"/>
                <a:ext cx="336" cy="144"/>
                <a:chOff x="5184" y="2736"/>
                <a:chExt cx="336" cy="144"/>
              </a:xfrm>
            </p:grpSpPr>
            <p:sp>
              <p:nvSpPr>
                <p:cNvPr id="431" name="Rectangle 180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" name="Rectangle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Rectangle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4" name="Line 183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5" name="Line 184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3" name="Group 185"/>
              <p:cNvGrpSpPr>
                <a:grpSpLocks noChangeAspect="1"/>
              </p:cNvGrpSpPr>
              <p:nvPr/>
            </p:nvGrpSpPr>
            <p:grpSpPr bwMode="auto">
              <a:xfrm rot="-1441264">
                <a:off x="5664" y="2736"/>
                <a:ext cx="336" cy="144"/>
                <a:chOff x="5184" y="2736"/>
                <a:chExt cx="336" cy="144"/>
              </a:xfrm>
            </p:grpSpPr>
            <p:sp>
              <p:nvSpPr>
                <p:cNvPr id="426" name="Rectangle 186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7" name="Rectangle 187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" name="Rectangle 188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" name="Line 189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4" name="Group 191"/>
              <p:cNvGrpSpPr>
                <a:grpSpLocks noChangeAspect="1"/>
              </p:cNvGrpSpPr>
              <p:nvPr/>
            </p:nvGrpSpPr>
            <p:grpSpPr bwMode="auto">
              <a:xfrm rot="2054079">
                <a:off x="5952" y="2736"/>
                <a:ext cx="336" cy="144"/>
                <a:chOff x="5184" y="2736"/>
                <a:chExt cx="336" cy="144"/>
              </a:xfrm>
            </p:grpSpPr>
            <p:sp>
              <p:nvSpPr>
                <p:cNvPr id="421" name="Rectangle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" name="Rectangle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" name="Rectangle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" name="Line 195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5" name="Line 196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5" name="Group 197"/>
              <p:cNvGrpSpPr>
                <a:grpSpLocks noChangeAspect="1"/>
              </p:cNvGrpSpPr>
              <p:nvPr/>
            </p:nvGrpSpPr>
            <p:grpSpPr bwMode="auto">
              <a:xfrm>
                <a:off x="4560" y="2736"/>
                <a:ext cx="336" cy="144"/>
                <a:chOff x="5184" y="2736"/>
                <a:chExt cx="336" cy="144"/>
              </a:xfrm>
            </p:grpSpPr>
            <p:sp>
              <p:nvSpPr>
                <p:cNvPr id="416" name="Rectangle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" name="Rectangle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" name="Rectangle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" name="Line 202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6" name="Group 203"/>
              <p:cNvGrpSpPr>
                <a:grpSpLocks noChangeAspect="1"/>
              </p:cNvGrpSpPr>
              <p:nvPr/>
            </p:nvGrpSpPr>
            <p:grpSpPr bwMode="auto">
              <a:xfrm>
                <a:off x="1200" y="2736"/>
                <a:ext cx="336" cy="144"/>
                <a:chOff x="1728" y="2688"/>
                <a:chExt cx="336" cy="144"/>
              </a:xfrm>
            </p:grpSpPr>
            <p:sp>
              <p:nvSpPr>
                <p:cNvPr id="411" name="Rectangle 204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" name="Rectangle 205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" name="Rectangle 206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Line 208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7" name="Group 209"/>
              <p:cNvGrpSpPr>
                <a:grpSpLocks noChangeAspect="1"/>
              </p:cNvGrpSpPr>
              <p:nvPr/>
            </p:nvGrpSpPr>
            <p:grpSpPr bwMode="auto">
              <a:xfrm>
                <a:off x="2160" y="2736"/>
                <a:ext cx="336" cy="144"/>
                <a:chOff x="1728" y="2688"/>
                <a:chExt cx="336" cy="144"/>
              </a:xfrm>
            </p:grpSpPr>
            <p:sp>
              <p:nvSpPr>
                <p:cNvPr id="406" name="Rectangle 210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7" name="Rectangle 21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8" name="Rectangle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" name="Line 214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8" name="Group 215"/>
              <p:cNvGrpSpPr>
                <a:grpSpLocks noChangeAspect="1"/>
              </p:cNvGrpSpPr>
              <p:nvPr/>
            </p:nvGrpSpPr>
            <p:grpSpPr bwMode="auto">
              <a:xfrm>
                <a:off x="3120" y="2736"/>
                <a:ext cx="336" cy="144"/>
                <a:chOff x="1728" y="2688"/>
                <a:chExt cx="336" cy="144"/>
              </a:xfrm>
            </p:grpSpPr>
            <p:sp>
              <p:nvSpPr>
                <p:cNvPr id="401" name="Rectangle 216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" name="Rectangle 21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3" name="Rectangle 218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" name="Line 219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5" name="Line 220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9" name="Group 221"/>
              <p:cNvGrpSpPr>
                <a:grpSpLocks noChangeAspect="1"/>
              </p:cNvGrpSpPr>
              <p:nvPr/>
            </p:nvGrpSpPr>
            <p:grpSpPr bwMode="auto">
              <a:xfrm>
                <a:off x="4080" y="2736"/>
                <a:ext cx="336" cy="144"/>
                <a:chOff x="1728" y="2688"/>
                <a:chExt cx="336" cy="144"/>
              </a:xfrm>
            </p:grpSpPr>
            <p:sp>
              <p:nvSpPr>
                <p:cNvPr id="396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Rectangle 224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" name="Line 225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" name="Line 226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0" name="Group 227"/>
              <p:cNvGrpSpPr>
                <a:grpSpLocks noChangeAspect="1"/>
              </p:cNvGrpSpPr>
              <p:nvPr/>
            </p:nvGrpSpPr>
            <p:grpSpPr bwMode="auto">
              <a:xfrm>
                <a:off x="240" y="2736"/>
                <a:ext cx="336" cy="144"/>
                <a:chOff x="1728" y="2688"/>
                <a:chExt cx="336" cy="144"/>
              </a:xfrm>
            </p:grpSpPr>
            <p:sp>
              <p:nvSpPr>
                <p:cNvPr id="391" name="Rectangle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2" name="Rectangle 229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" name="Rectangle 230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Line 231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Line 232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45" name="Line 233"/>
          <p:cNvSpPr>
            <a:spLocks noChangeShapeType="1"/>
          </p:cNvSpPr>
          <p:nvPr/>
        </p:nvSpPr>
        <p:spPr bwMode="auto">
          <a:xfrm>
            <a:off x="304800" y="4724400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grpSp>
        <p:nvGrpSpPr>
          <p:cNvPr id="676" name="Group 675"/>
          <p:cNvGrpSpPr/>
          <p:nvPr/>
        </p:nvGrpSpPr>
        <p:grpSpPr>
          <a:xfrm>
            <a:off x="5881536" y="1564766"/>
            <a:ext cx="1817548" cy="1110845"/>
            <a:chOff x="5791200" y="533400"/>
            <a:chExt cx="2286000" cy="1304009"/>
          </a:xfrm>
        </p:grpSpPr>
        <p:sp>
          <p:nvSpPr>
            <p:cNvPr id="658" name="Freeform 9"/>
            <p:cNvSpPr>
              <a:spLocks/>
            </p:cNvSpPr>
            <p:nvPr/>
          </p:nvSpPr>
          <p:spPr bwMode="auto">
            <a:xfrm>
              <a:off x="5791200" y="533400"/>
              <a:ext cx="1964431" cy="1304009"/>
            </a:xfrm>
            <a:custGeom>
              <a:avLst/>
              <a:gdLst>
                <a:gd name="T0" fmla="*/ 0 w 1168"/>
                <a:gd name="T1" fmla="*/ 3348 h 992"/>
                <a:gd name="T2" fmla="*/ 4194 w 1168"/>
                <a:gd name="T3" fmla="*/ 2538 h 992"/>
                <a:gd name="T4" fmla="*/ 5432 w 1168"/>
                <a:gd name="T5" fmla="*/ 1566 h 992"/>
                <a:gd name="T6" fmla="*/ 5922 w 1168"/>
                <a:gd name="T7" fmla="*/ 108 h 992"/>
                <a:gd name="T8" fmla="*/ 5922 w 1168"/>
                <a:gd name="T9" fmla="*/ 2214 h 992"/>
                <a:gd name="T10" fmla="*/ 5922 w 1168"/>
                <a:gd name="T11" fmla="*/ 2538 h 9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8"/>
                <a:gd name="T19" fmla="*/ 0 h 992"/>
                <a:gd name="T20" fmla="*/ 1168 w 1168"/>
                <a:gd name="T21" fmla="*/ 992 h 9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8" h="992">
                  <a:moveTo>
                    <a:pt x="0" y="992"/>
                  </a:moveTo>
                  <a:cubicBezTo>
                    <a:pt x="320" y="916"/>
                    <a:pt x="640" y="840"/>
                    <a:pt x="816" y="752"/>
                  </a:cubicBezTo>
                  <a:cubicBezTo>
                    <a:pt x="992" y="664"/>
                    <a:pt x="1000" y="584"/>
                    <a:pt x="1056" y="464"/>
                  </a:cubicBezTo>
                  <a:cubicBezTo>
                    <a:pt x="1112" y="344"/>
                    <a:pt x="1136" y="0"/>
                    <a:pt x="1152" y="32"/>
                  </a:cubicBezTo>
                  <a:cubicBezTo>
                    <a:pt x="1168" y="64"/>
                    <a:pt x="1152" y="536"/>
                    <a:pt x="1152" y="656"/>
                  </a:cubicBezTo>
                  <a:cubicBezTo>
                    <a:pt x="1152" y="776"/>
                    <a:pt x="1128" y="752"/>
                    <a:pt x="1152" y="75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10"/>
            <p:cNvSpPr>
              <a:spLocks noChangeShapeType="1"/>
            </p:cNvSpPr>
            <p:nvPr/>
          </p:nvSpPr>
          <p:spPr bwMode="auto">
            <a:xfrm flipV="1">
              <a:off x="7732855" y="1524000"/>
              <a:ext cx="344345" cy="86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0" name="Oval 14"/>
          <p:cNvSpPr>
            <a:spLocks noChangeArrowheads="1"/>
          </p:cNvSpPr>
          <p:nvPr/>
        </p:nvSpPr>
        <p:spPr bwMode="auto">
          <a:xfrm>
            <a:off x="1515207" y="1066800"/>
            <a:ext cx="2294793" cy="2209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" name="Text Box 15"/>
          <p:cNvSpPr txBox="1">
            <a:spLocks noChangeArrowheads="1"/>
          </p:cNvSpPr>
          <p:nvPr/>
        </p:nvSpPr>
        <p:spPr bwMode="auto">
          <a:xfrm>
            <a:off x="3657600" y="914400"/>
            <a:ext cx="1981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halkboard" pitchFamily="-65" charset="0"/>
              </a:rPr>
              <a:t>Forward </a:t>
            </a:r>
            <a:r>
              <a:rPr lang="en-US" b="1" dirty="0" smtClean="0">
                <a:solidFill>
                  <a:srgbClr val="FF0000"/>
                </a:solidFill>
                <a:latin typeface="Chalkboard" pitchFamily="-65" charset="0"/>
              </a:rPr>
              <a:t>shock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63" name="Line 17"/>
          <p:cNvSpPr>
            <a:spLocks noChangeShapeType="1"/>
          </p:cNvSpPr>
          <p:nvPr/>
        </p:nvSpPr>
        <p:spPr bwMode="auto">
          <a:xfrm flipH="1" flipV="1">
            <a:off x="3437507" y="2483552"/>
            <a:ext cx="1058292" cy="335848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4" name="Group 673"/>
          <p:cNvGrpSpPr/>
          <p:nvPr/>
        </p:nvGrpSpPr>
        <p:grpSpPr>
          <a:xfrm>
            <a:off x="1905000" y="1518639"/>
            <a:ext cx="1471936" cy="1376961"/>
            <a:chOff x="1634587" y="2133600"/>
            <a:chExt cx="1184813" cy="1108364"/>
          </a:xfrm>
        </p:grpSpPr>
        <p:sp>
          <p:nvSpPr>
            <p:cNvPr id="664" name="Oval 19"/>
            <p:cNvSpPr>
              <a:spLocks noChangeArrowheads="1"/>
            </p:cNvSpPr>
            <p:nvPr/>
          </p:nvSpPr>
          <p:spPr bwMode="auto">
            <a:xfrm>
              <a:off x="1634587" y="2133600"/>
              <a:ext cx="1177636" cy="1108364"/>
            </a:xfrm>
            <a:prstGeom prst="ellips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20"/>
            <p:cNvSpPr>
              <a:spLocks noChangeShapeType="1"/>
            </p:cNvSpPr>
            <p:nvPr/>
          </p:nvSpPr>
          <p:spPr bwMode="auto">
            <a:xfrm>
              <a:off x="1641764" y="2687782"/>
              <a:ext cx="277091" cy="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21"/>
            <p:cNvSpPr>
              <a:spLocks noChangeShapeType="1"/>
            </p:cNvSpPr>
            <p:nvPr/>
          </p:nvSpPr>
          <p:spPr bwMode="auto">
            <a:xfrm>
              <a:off x="2195945" y="2133600"/>
              <a:ext cx="0" cy="277091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22"/>
            <p:cNvSpPr>
              <a:spLocks noChangeShapeType="1"/>
            </p:cNvSpPr>
            <p:nvPr/>
          </p:nvSpPr>
          <p:spPr bwMode="auto">
            <a:xfrm flipV="1">
              <a:off x="2195945" y="2923020"/>
              <a:ext cx="0" cy="277091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23"/>
            <p:cNvSpPr>
              <a:spLocks noChangeShapeType="1"/>
            </p:cNvSpPr>
            <p:nvPr/>
          </p:nvSpPr>
          <p:spPr bwMode="auto">
            <a:xfrm flipH="1">
              <a:off x="2542309" y="2687782"/>
              <a:ext cx="277091" cy="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5" name="Group 674"/>
          <p:cNvGrpSpPr/>
          <p:nvPr/>
        </p:nvGrpSpPr>
        <p:grpSpPr>
          <a:xfrm>
            <a:off x="6891668" y="1907298"/>
            <a:ext cx="177034" cy="531102"/>
            <a:chOff x="7315200" y="2667000"/>
            <a:chExt cx="207818" cy="623455"/>
          </a:xfrm>
        </p:grpSpPr>
        <p:sp>
          <p:nvSpPr>
            <p:cNvPr id="669" name="Line 24"/>
            <p:cNvSpPr>
              <a:spLocks noChangeShapeType="1"/>
            </p:cNvSpPr>
            <p:nvPr/>
          </p:nvSpPr>
          <p:spPr bwMode="auto">
            <a:xfrm flipV="1">
              <a:off x="7315200" y="2667000"/>
              <a:ext cx="0" cy="623455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Freeform 25"/>
            <p:cNvSpPr>
              <a:spLocks/>
            </p:cNvSpPr>
            <p:nvPr/>
          </p:nvSpPr>
          <p:spPr bwMode="auto">
            <a:xfrm>
              <a:off x="7315200" y="2667000"/>
              <a:ext cx="207818" cy="484909"/>
            </a:xfrm>
            <a:custGeom>
              <a:avLst/>
              <a:gdLst>
                <a:gd name="T0" fmla="*/ 0 w 144"/>
                <a:gd name="T1" fmla="*/ 0 h 336"/>
                <a:gd name="T2" fmla="*/ 48 w 144"/>
                <a:gd name="T3" fmla="*/ 192 h 336"/>
                <a:gd name="T4" fmla="*/ 96 w 144"/>
                <a:gd name="T5" fmla="*/ 288 h 336"/>
                <a:gd name="T6" fmla="*/ 144 w 144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336"/>
                <a:gd name="T14" fmla="*/ 144 w 144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336">
                  <a:moveTo>
                    <a:pt x="0" y="0"/>
                  </a:moveTo>
                  <a:cubicBezTo>
                    <a:pt x="16" y="72"/>
                    <a:pt x="32" y="144"/>
                    <a:pt x="48" y="192"/>
                  </a:cubicBezTo>
                  <a:cubicBezTo>
                    <a:pt x="64" y="240"/>
                    <a:pt x="80" y="264"/>
                    <a:pt x="96" y="288"/>
                  </a:cubicBezTo>
                  <a:cubicBezTo>
                    <a:pt x="112" y="312"/>
                    <a:pt x="128" y="324"/>
                    <a:pt x="144" y="336"/>
                  </a:cubicBezTo>
                </a:path>
              </a:pathLst>
            </a:custGeom>
            <a:noFill/>
            <a:ln w="38100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1" name="Text Box 26"/>
          <p:cNvSpPr txBox="1">
            <a:spLocks noChangeArrowheads="1"/>
          </p:cNvSpPr>
          <p:nvPr/>
        </p:nvSpPr>
        <p:spPr bwMode="auto">
          <a:xfrm>
            <a:off x="3725362" y="2802470"/>
            <a:ext cx="191343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FF66"/>
                </a:solidFill>
                <a:latin typeface="Chalkboard" pitchFamily="-65" charset="0"/>
              </a:rPr>
              <a:t>Reverse </a:t>
            </a:r>
            <a:r>
              <a:rPr lang="en-US" b="1" dirty="0" smtClean="0">
                <a:solidFill>
                  <a:srgbClr val="66FF66"/>
                </a:solidFill>
                <a:latin typeface="Chalkboard" pitchFamily="-65" charset="0"/>
              </a:rPr>
              <a:t>shock</a:t>
            </a:r>
            <a:endParaRPr lang="en-US" b="1" dirty="0">
              <a:solidFill>
                <a:srgbClr val="66FF66"/>
              </a:solidFill>
            </a:endParaRPr>
          </a:p>
        </p:txBody>
      </p:sp>
      <p:sp>
        <p:nvSpPr>
          <p:cNvPr id="672" name="Line 27"/>
          <p:cNvSpPr>
            <a:spLocks noChangeShapeType="1"/>
          </p:cNvSpPr>
          <p:nvPr/>
        </p:nvSpPr>
        <p:spPr bwMode="auto">
          <a:xfrm flipV="1">
            <a:off x="4648200" y="2209799"/>
            <a:ext cx="2057400" cy="609599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3" name="Line 28"/>
          <p:cNvSpPr>
            <a:spLocks noChangeShapeType="1"/>
          </p:cNvSpPr>
          <p:nvPr/>
        </p:nvSpPr>
        <p:spPr bwMode="auto">
          <a:xfrm>
            <a:off x="4648200" y="1295401"/>
            <a:ext cx="2667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2" name="Group 451"/>
          <p:cNvGrpSpPr/>
          <p:nvPr/>
        </p:nvGrpSpPr>
        <p:grpSpPr>
          <a:xfrm>
            <a:off x="5501789" y="990600"/>
            <a:ext cx="2502095" cy="2091154"/>
            <a:chOff x="5501789" y="990600"/>
            <a:chExt cx="2502095" cy="2091154"/>
          </a:xfrm>
        </p:grpSpPr>
        <p:sp>
          <p:nvSpPr>
            <p:cNvPr id="656" name="Text Box 12"/>
            <p:cNvSpPr txBox="1">
              <a:spLocks noChangeArrowheads="1"/>
            </p:cNvSpPr>
            <p:nvPr/>
          </p:nvSpPr>
          <p:spPr bwMode="auto">
            <a:xfrm rot="16200000">
              <a:off x="5153564" y="1719825"/>
              <a:ext cx="103500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halkboard" pitchFamily="-65" charset="0"/>
                </a:rPr>
                <a:t>Density</a:t>
              </a:r>
              <a:endParaRPr lang="en-US" b="1" dirty="0"/>
            </a:p>
          </p:txBody>
        </p:sp>
        <p:sp>
          <p:nvSpPr>
            <p:cNvPr id="657" name="Text Box 13"/>
            <p:cNvSpPr txBox="1">
              <a:spLocks noChangeArrowheads="1"/>
            </p:cNvSpPr>
            <p:nvPr/>
          </p:nvSpPr>
          <p:spPr bwMode="auto">
            <a:xfrm>
              <a:off x="6423311" y="2743200"/>
              <a:ext cx="88651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halkboard" pitchFamily="-65" charset="0"/>
                </a:rPr>
                <a:t>Radius</a:t>
              </a:r>
            </a:p>
          </p:txBody>
        </p:sp>
        <p:cxnSp>
          <p:nvCxnSpPr>
            <p:cNvPr id="678" name="Straight Arrow Connector 677"/>
            <p:cNvCxnSpPr/>
            <p:nvPr/>
          </p:nvCxnSpPr>
          <p:spPr>
            <a:xfrm rot="5400000" flipH="1" flipV="1">
              <a:off x="4991896" y="1866104"/>
              <a:ext cx="1752596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Arrow Connector 678"/>
            <p:cNvCxnSpPr/>
            <p:nvPr/>
          </p:nvCxnSpPr>
          <p:spPr>
            <a:xfrm>
              <a:off x="5867400" y="2743200"/>
              <a:ext cx="2136484" cy="15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2" name="Straight Arrow Connector 681"/>
          <p:cNvCxnSpPr/>
          <p:nvPr/>
        </p:nvCxnSpPr>
        <p:spPr>
          <a:xfrm rot="10800000" flipV="1">
            <a:off x="3810002" y="1295402"/>
            <a:ext cx="457199" cy="378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Physics</a:t>
            </a:r>
            <a:endParaRPr lang="en-US" dirty="0"/>
          </a:p>
        </p:txBody>
      </p:sp>
      <p:sp>
        <p:nvSpPr>
          <p:cNvPr id="380" name="Date Placeholder 37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378" name="Line 233"/>
          <p:cNvSpPr>
            <a:spLocks noChangeShapeType="1"/>
          </p:cNvSpPr>
          <p:nvPr/>
        </p:nvSpPr>
        <p:spPr bwMode="auto">
          <a:xfrm>
            <a:off x="3962400" y="47244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2819400" y="42304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Reverse shock</a:t>
            </a:r>
            <a:endParaRPr lang="en-US" dirty="0"/>
          </a:p>
        </p:txBody>
      </p:sp>
      <p:grpSp>
        <p:nvGrpSpPr>
          <p:cNvPr id="1082" name="Group 1081"/>
          <p:cNvGrpSpPr/>
          <p:nvPr/>
        </p:nvGrpSpPr>
        <p:grpSpPr>
          <a:xfrm>
            <a:off x="6400800" y="5316415"/>
            <a:ext cx="2528721" cy="931985"/>
            <a:chOff x="1752607" y="3352800"/>
            <a:chExt cx="2528721" cy="931985"/>
          </a:xfrm>
        </p:grpSpPr>
        <p:grpSp>
          <p:nvGrpSpPr>
            <p:cNvPr id="1083" name="Group 414"/>
            <p:cNvGrpSpPr/>
            <p:nvPr/>
          </p:nvGrpSpPr>
          <p:grpSpPr>
            <a:xfrm>
              <a:off x="1755062" y="3725594"/>
              <a:ext cx="2526266" cy="186397"/>
              <a:chOff x="1755062" y="3725594"/>
              <a:chExt cx="2526266" cy="186397"/>
            </a:xfrm>
          </p:grpSpPr>
          <p:grpSp>
            <p:nvGrpSpPr>
              <p:cNvPr id="1158" name="Group 32"/>
              <p:cNvGrpSpPr>
                <a:grpSpLocks noChangeAspect="1"/>
              </p:cNvGrpSpPr>
              <p:nvPr/>
            </p:nvGrpSpPr>
            <p:grpSpPr bwMode="auto">
              <a:xfrm flipH="1">
                <a:off x="2675527" y="3725594"/>
                <a:ext cx="274161" cy="186397"/>
                <a:chOff x="5184" y="2736"/>
                <a:chExt cx="336" cy="144"/>
              </a:xfrm>
            </p:grpSpPr>
            <p:sp>
              <p:nvSpPr>
                <p:cNvPr id="1189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0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1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2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3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59" name="Group 38"/>
              <p:cNvGrpSpPr>
                <a:grpSpLocks noChangeAspect="1"/>
              </p:cNvGrpSpPr>
              <p:nvPr/>
            </p:nvGrpSpPr>
            <p:grpSpPr bwMode="auto">
              <a:xfrm flipH="1">
                <a:off x="2362200" y="3725594"/>
                <a:ext cx="274161" cy="186397"/>
                <a:chOff x="5184" y="2736"/>
                <a:chExt cx="336" cy="144"/>
              </a:xfrm>
            </p:grpSpPr>
            <p:sp>
              <p:nvSpPr>
                <p:cNvPr id="1184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5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6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7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8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0" name="Group 56"/>
              <p:cNvGrpSpPr>
                <a:grpSpLocks noChangeAspect="1"/>
              </p:cNvGrpSpPr>
              <p:nvPr/>
            </p:nvGrpSpPr>
            <p:grpSpPr bwMode="auto">
              <a:xfrm rot="1441264" flipH="1">
                <a:off x="1990057" y="3725594"/>
                <a:ext cx="274161" cy="186397"/>
                <a:chOff x="5184" y="2736"/>
                <a:chExt cx="336" cy="144"/>
              </a:xfrm>
            </p:grpSpPr>
            <p:sp>
              <p:nvSpPr>
                <p:cNvPr id="1179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0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1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2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3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1" name="Group 62"/>
              <p:cNvGrpSpPr>
                <a:grpSpLocks noChangeAspect="1"/>
              </p:cNvGrpSpPr>
              <p:nvPr/>
            </p:nvGrpSpPr>
            <p:grpSpPr bwMode="auto">
              <a:xfrm rot="19545921" flipH="1">
                <a:off x="1755062" y="3725594"/>
                <a:ext cx="274161" cy="186397"/>
                <a:chOff x="5184" y="2736"/>
                <a:chExt cx="336" cy="144"/>
              </a:xfrm>
            </p:grpSpPr>
            <p:sp>
              <p:nvSpPr>
                <p:cNvPr id="1174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5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6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8" name="Line 67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2" name="Group 80"/>
              <p:cNvGrpSpPr>
                <a:grpSpLocks noChangeAspect="1"/>
              </p:cNvGrpSpPr>
              <p:nvPr/>
            </p:nvGrpSpPr>
            <p:grpSpPr bwMode="auto">
              <a:xfrm flipH="1">
                <a:off x="4007167" y="3725594"/>
                <a:ext cx="274161" cy="186397"/>
                <a:chOff x="1728" y="2688"/>
                <a:chExt cx="336" cy="144"/>
              </a:xfrm>
            </p:grpSpPr>
            <p:sp>
              <p:nvSpPr>
                <p:cNvPr id="1169" name="Rectangle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0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1" name="Rectangle 83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2" name="Line 84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3" name="Line 85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3" name="Group 86"/>
              <p:cNvGrpSpPr>
                <a:grpSpLocks noChangeAspect="1"/>
              </p:cNvGrpSpPr>
              <p:nvPr/>
            </p:nvGrpSpPr>
            <p:grpSpPr bwMode="auto">
              <a:xfrm flipH="1">
                <a:off x="3223849" y="3725594"/>
                <a:ext cx="274161" cy="186397"/>
                <a:chOff x="1728" y="2688"/>
                <a:chExt cx="336" cy="144"/>
              </a:xfrm>
            </p:grpSpPr>
            <p:sp>
              <p:nvSpPr>
                <p:cNvPr id="1164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5" name="Rectangle 88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6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7" name="Line 90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8" name="Line 91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84" name="Group 415"/>
            <p:cNvGrpSpPr/>
            <p:nvPr/>
          </p:nvGrpSpPr>
          <p:grpSpPr>
            <a:xfrm>
              <a:off x="1755062" y="4098388"/>
              <a:ext cx="2526266" cy="186397"/>
              <a:chOff x="1755062" y="4098388"/>
              <a:chExt cx="2526266" cy="186397"/>
            </a:xfrm>
          </p:grpSpPr>
          <p:grpSp>
            <p:nvGrpSpPr>
              <p:cNvPr id="1116" name="Group 99"/>
              <p:cNvGrpSpPr>
                <a:grpSpLocks noChangeAspect="1"/>
              </p:cNvGrpSpPr>
              <p:nvPr/>
            </p:nvGrpSpPr>
            <p:grpSpPr bwMode="auto">
              <a:xfrm flipH="1">
                <a:off x="2675527" y="4098388"/>
                <a:ext cx="274161" cy="186397"/>
                <a:chOff x="5184" y="2736"/>
                <a:chExt cx="336" cy="144"/>
              </a:xfrm>
            </p:grpSpPr>
            <p:sp>
              <p:nvSpPr>
                <p:cNvPr id="1153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4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5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6" name="Line 103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" name="Line 104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7" name="Group 105"/>
              <p:cNvGrpSpPr>
                <a:grpSpLocks noChangeAspect="1"/>
              </p:cNvGrpSpPr>
              <p:nvPr/>
            </p:nvGrpSpPr>
            <p:grpSpPr bwMode="auto">
              <a:xfrm flipH="1">
                <a:off x="2362200" y="4098388"/>
                <a:ext cx="274161" cy="186397"/>
                <a:chOff x="5184" y="2736"/>
                <a:chExt cx="336" cy="144"/>
              </a:xfrm>
            </p:grpSpPr>
            <p:sp>
              <p:nvSpPr>
                <p:cNvPr id="1148" name="Rectangle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9" name="Rectangle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0" name="Rectangle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1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2" name="Line 110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8" name="Group 123"/>
              <p:cNvGrpSpPr>
                <a:grpSpLocks noChangeAspect="1"/>
              </p:cNvGrpSpPr>
              <p:nvPr/>
            </p:nvGrpSpPr>
            <p:grpSpPr bwMode="auto">
              <a:xfrm rot="1441264" flipH="1">
                <a:off x="1990057" y="4098388"/>
                <a:ext cx="274161" cy="186397"/>
                <a:chOff x="5184" y="2736"/>
                <a:chExt cx="336" cy="144"/>
              </a:xfrm>
            </p:grpSpPr>
            <p:sp>
              <p:nvSpPr>
                <p:cNvPr id="1143" name="Rectangle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" name="Rectangle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5" name="Rectangle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6" name="Line 127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" name="Line 128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9" name="Group 129"/>
              <p:cNvGrpSpPr>
                <a:grpSpLocks noChangeAspect="1"/>
              </p:cNvGrpSpPr>
              <p:nvPr/>
            </p:nvGrpSpPr>
            <p:grpSpPr bwMode="auto">
              <a:xfrm rot="19545921" flipH="1">
                <a:off x="1755062" y="4098388"/>
                <a:ext cx="274161" cy="186397"/>
                <a:chOff x="5184" y="2736"/>
                <a:chExt cx="336" cy="144"/>
              </a:xfrm>
            </p:grpSpPr>
            <p:sp>
              <p:nvSpPr>
                <p:cNvPr id="1138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0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" name="Line 133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2" name="Line 134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0" name="Group 147"/>
              <p:cNvGrpSpPr>
                <a:grpSpLocks noChangeAspect="1"/>
              </p:cNvGrpSpPr>
              <p:nvPr/>
            </p:nvGrpSpPr>
            <p:grpSpPr bwMode="auto">
              <a:xfrm flipH="1">
                <a:off x="4007167" y="4098388"/>
                <a:ext cx="274161" cy="186397"/>
                <a:chOff x="1728" y="2688"/>
                <a:chExt cx="336" cy="144"/>
              </a:xfrm>
            </p:grpSpPr>
            <p:sp>
              <p:nvSpPr>
                <p:cNvPr id="1133" name="Rectangle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" name="Rectangle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" name="Rectangle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" name="Line 151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" name="Line 152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1" name="Group 159"/>
              <p:cNvGrpSpPr>
                <a:grpSpLocks noChangeAspect="1"/>
              </p:cNvGrpSpPr>
              <p:nvPr/>
            </p:nvGrpSpPr>
            <p:grpSpPr bwMode="auto">
              <a:xfrm flipH="1">
                <a:off x="2988854" y="4098388"/>
                <a:ext cx="274161" cy="186397"/>
                <a:chOff x="5184" y="2736"/>
                <a:chExt cx="336" cy="144"/>
              </a:xfrm>
            </p:grpSpPr>
            <p:sp>
              <p:nvSpPr>
                <p:cNvPr id="1128" name="Rectangle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" name="Rectangle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" name="Rectangle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" name="Line 163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" name="Line 164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2" name="Group 165"/>
              <p:cNvGrpSpPr>
                <a:grpSpLocks noChangeAspect="1"/>
              </p:cNvGrpSpPr>
              <p:nvPr/>
            </p:nvGrpSpPr>
            <p:grpSpPr bwMode="auto">
              <a:xfrm flipH="1">
                <a:off x="3302181" y="4098388"/>
                <a:ext cx="274161" cy="186397"/>
                <a:chOff x="5184" y="2736"/>
                <a:chExt cx="336" cy="144"/>
              </a:xfrm>
            </p:grpSpPr>
            <p:sp>
              <p:nvSpPr>
                <p:cNvPr id="1123" name="Rectangle 166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4" name="Rectangle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5" name="Rectangle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6" name="Line 169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85" name="Group 416"/>
            <p:cNvGrpSpPr/>
            <p:nvPr/>
          </p:nvGrpSpPr>
          <p:grpSpPr>
            <a:xfrm>
              <a:off x="1752607" y="3352800"/>
              <a:ext cx="2527106" cy="186397"/>
              <a:chOff x="1752607" y="3352800"/>
              <a:chExt cx="2527106" cy="186397"/>
            </a:xfrm>
          </p:grpSpPr>
          <p:grpSp>
            <p:nvGrpSpPr>
              <p:cNvPr id="1086" name="Group 185"/>
              <p:cNvGrpSpPr>
                <a:grpSpLocks noChangeAspect="1"/>
              </p:cNvGrpSpPr>
              <p:nvPr/>
            </p:nvGrpSpPr>
            <p:grpSpPr bwMode="auto">
              <a:xfrm rot="1441264" flipH="1">
                <a:off x="1987661" y="3352800"/>
                <a:ext cx="274230" cy="186397"/>
                <a:chOff x="5184" y="2736"/>
                <a:chExt cx="336" cy="144"/>
              </a:xfrm>
            </p:grpSpPr>
            <p:sp>
              <p:nvSpPr>
                <p:cNvPr id="1111" name="Rectangle 186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2" name="Rectangle 187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3" name="Rectangle 188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4" name="Line 189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5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87" name="Group 191"/>
              <p:cNvGrpSpPr>
                <a:grpSpLocks noChangeAspect="1"/>
              </p:cNvGrpSpPr>
              <p:nvPr/>
            </p:nvGrpSpPr>
            <p:grpSpPr bwMode="auto">
              <a:xfrm rot="19545921" flipH="1">
                <a:off x="1752607" y="3352800"/>
                <a:ext cx="274230" cy="186397"/>
                <a:chOff x="5184" y="2736"/>
                <a:chExt cx="336" cy="144"/>
              </a:xfrm>
            </p:grpSpPr>
            <p:sp>
              <p:nvSpPr>
                <p:cNvPr id="1106" name="Rectangle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5184" y="2736"/>
                  <a:ext cx="336" cy="144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7" name="Rectangle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8" name="Rectangle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2736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9" name="Line 195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76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0" name="Line 196"/>
                <p:cNvSpPr>
                  <a:spLocks noChangeAspect="1" noChangeShapeType="1"/>
                </p:cNvSpPr>
                <p:nvPr/>
              </p:nvSpPr>
              <p:spPr bwMode="auto">
                <a:xfrm>
                  <a:off x="5424" y="2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88" name="Group 209"/>
              <p:cNvGrpSpPr>
                <a:grpSpLocks noChangeAspect="1"/>
              </p:cNvGrpSpPr>
              <p:nvPr/>
            </p:nvGrpSpPr>
            <p:grpSpPr bwMode="auto">
              <a:xfrm flipH="1">
                <a:off x="4005483" y="3352800"/>
                <a:ext cx="274230" cy="186397"/>
                <a:chOff x="1728" y="2688"/>
                <a:chExt cx="336" cy="144"/>
              </a:xfrm>
            </p:grpSpPr>
            <p:sp>
              <p:nvSpPr>
                <p:cNvPr id="1101" name="Rectangle 210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Rectangle 21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Rectangle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Line 214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89" name="Group 215"/>
              <p:cNvGrpSpPr>
                <a:grpSpLocks noChangeAspect="1"/>
              </p:cNvGrpSpPr>
              <p:nvPr/>
            </p:nvGrpSpPr>
            <p:grpSpPr bwMode="auto">
              <a:xfrm flipH="1">
                <a:off x="3221970" y="3352800"/>
                <a:ext cx="274230" cy="186397"/>
                <a:chOff x="1728" y="2688"/>
                <a:chExt cx="336" cy="144"/>
              </a:xfrm>
            </p:grpSpPr>
            <p:sp>
              <p:nvSpPr>
                <p:cNvPr id="1096" name="Rectangle 216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7" name="Rectangle 21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8" name="Rectangle 218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Line 219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0" name="Line 220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90" name="Group 221"/>
              <p:cNvGrpSpPr>
                <a:grpSpLocks noChangeAspect="1"/>
              </p:cNvGrpSpPr>
              <p:nvPr/>
            </p:nvGrpSpPr>
            <p:grpSpPr bwMode="auto">
              <a:xfrm flipH="1">
                <a:off x="2438457" y="3352800"/>
                <a:ext cx="274230" cy="186397"/>
                <a:chOff x="1728" y="2688"/>
                <a:chExt cx="336" cy="144"/>
              </a:xfrm>
            </p:grpSpPr>
            <p:sp>
              <p:nvSpPr>
                <p:cNvPr id="1091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688"/>
                  <a:ext cx="336" cy="144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2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3" name="Rectangle 224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688"/>
                  <a:ext cx="48" cy="14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4" name="Line 225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5" name="Line 226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8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94" name="Line 233"/>
          <p:cNvSpPr>
            <a:spLocks noChangeShapeType="1"/>
          </p:cNvSpPr>
          <p:nvPr/>
        </p:nvSpPr>
        <p:spPr bwMode="auto">
          <a:xfrm>
            <a:off x="6553200" y="47244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195" name="TextBox 1194"/>
          <p:cNvSpPr txBox="1"/>
          <p:nvPr/>
        </p:nvSpPr>
        <p:spPr>
          <a:xfrm>
            <a:off x="7239000" y="4114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Forward</a:t>
            </a:r>
          </a:p>
          <a:p>
            <a:r>
              <a:rPr lang="en-US" dirty="0" smtClean="0"/>
              <a:t>shock</a:t>
            </a:r>
            <a:endParaRPr lang="en-US" dirty="0"/>
          </a:p>
        </p:txBody>
      </p:sp>
      <p:sp>
        <p:nvSpPr>
          <p:cNvPr id="1196" name="TextBox 1195"/>
          <p:cNvSpPr txBox="1"/>
          <p:nvPr/>
        </p:nvSpPr>
        <p:spPr>
          <a:xfrm>
            <a:off x="7696200" y="38055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ISM</a:t>
            </a:r>
            <a:endParaRPr lang="en-US" sz="2400" b="1" dirty="0"/>
          </a:p>
        </p:txBody>
      </p:sp>
      <p:sp>
        <p:nvSpPr>
          <p:cNvPr id="454" name="TextBox 453"/>
          <p:cNvSpPr txBox="1"/>
          <p:nvPr/>
        </p:nvSpPr>
        <p:spPr>
          <a:xfrm>
            <a:off x="762000" y="3733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Ejecta</a:t>
            </a:r>
            <a:endParaRPr lang="en-US" sz="2400" b="1" dirty="0"/>
          </a:p>
        </p:txBody>
      </p:sp>
      <p:sp>
        <p:nvSpPr>
          <p:cNvPr id="445" name="Line 233"/>
          <p:cNvSpPr>
            <a:spLocks noChangeShapeType="1"/>
          </p:cNvSpPr>
          <p:nvPr/>
        </p:nvSpPr>
        <p:spPr bwMode="auto">
          <a:xfrm>
            <a:off x="8077200" y="47244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41" name="Rectangle 440"/>
          <p:cNvSpPr/>
          <p:nvPr/>
        </p:nvSpPr>
        <p:spPr bwMode="auto">
          <a:xfrm>
            <a:off x="6324600" y="4191000"/>
            <a:ext cx="2667000" cy="243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 Unicode MS" pitchFamily="-65" charset="0"/>
              <a:cs typeface="Arial Unicode MS" pitchFamily="-65" charset="0"/>
            </a:endParaRPr>
          </a:p>
        </p:txBody>
      </p:sp>
      <p:sp>
        <p:nvSpPr>
          <p:cNvPr id="444" name="TextBox 443"/>
          <p:cNvSpPr txBox="1"/>
          <p:nvPr/>
        </p:nvSpPr>
        <p:spPr>
          <a:xfrm>
            <a:off x="5105400" y="42304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discontinuity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X-ray emission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914400" y="4724400"/>
            <a:ext cx="7467600" cy="1524000"/>
          </a:xfrm>
        </p:spPr>
        <p:txBody>
          <a:bodyPr/>
          <a:lstStyle/>
          <a:p>
            <a:r>
              <a:rPr lang="en-US" dirty="0" smtClean="0"/>
              <a:t>Thermal X-ray spectrum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temperature (10</a:t>
            </a:r>
            <a:r>
              <a:rPr lang="en-US" baseline="30000" dirty="0" smtClean="0"/>
              <a:t>7</a:t>
            </a:r>
            <a:r>
              <a:rPr lang="en-US" dirty="0" smtClean="0"/>
              <a:t>K) and density</a:t>
            </a:r>
          </a:p>
          <a:p>
            <a:r>
              <a:rPr lang="en-US" dirty="0" smtClean="0"/>
              <a:t>Radius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age</a:t>
            </a:r>
          </a:p>
          <a:p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33115" y="1142716"/>
            <a:ext cx="3205121" cy="2743282"/>
            <a:chOff x="36512" y="265113"/>
            <a:chExt cx="4032251" cy="3451226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36512" y="265113"/>
              <a:ext cx="4032251" cy="3451226"/>
              <a:chOff x="23" y="23"/>
              <a:chExt cx="2540" cy="2174"/>
            </a:xfrm>
          </p:grpSpPr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498" y="484"/>
                <a:ext cx="1257" cy="1244"/>
              </a:xfrm>
              <a:prstGeom prst="ellipse">
                <a:avLst/>
              </a:prstGeom>
              <a:solidFill>
                <a:srgbClr val="B2B2B2"/>
              </a:solidFill>
              <a:ln w="1524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434" y="384"/>
                <a:ext cx="1386" cy="1392"/>
              </a:xfrm>
              <a:prstGeom prst="ellipse">
                <a:avLst/>
              </a:prstGeom>
              <a:noFill/>
              <a:ln w="152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1143" y="1102"/>
                <a:ext cx="612" cy="34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1895" y="1110"/>
                <a:ext cx="302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 flipH="1">
                <a:off x="23" y="1071"/>
                <a:ext cx="379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 flipV="1">
                <a:off x="1143" y="23"/>
                <a:ext cx="0" cy="30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0" cy="37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1233" y="708"/>
                <a:ext cx="336" cy="41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1298" y="1326"/>
                <a:ext cx="352" cy="41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bg2"/>
                    </a:solidFill>
                  </a:rPr>
                  <a:t>R</a:t>
                </a:r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2258" y="808"/>
                <a:ext cx="305" cy="41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FF3300"/>
                    </a:solidFill>
                    <a:latin typeface="Chalkboard" pitchFamily="-65" charset="0"/>
                  </a:rPr>
                  <a:t>v</a:t>
                </a: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1715" y="243"/>
                <a:ext cx="465" cy="4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66CCFF"/>
                    </a:solidFill>
                    <a:latin typeface="Chalkboard" pitchFamily="-65" charset="0"/>
                  </a:rPr>
                  <a:t>n</a:t>
                </a:r>
                <a:r>
                  <a:rPr lang="en-US" sz="3200" b="1" baseline="-25000" dirty="0">
                    <a:solidFill>
                      <a:srgbClr val="66CCFF"/>
                    </a:solidFill>
                    <a:latin typeface="Chalkboard" pitchFamily="-65" charset="0"/>
                  </a:rPr>
                  <a:t>0</a:t>
                </a:r>
              </a:p>
            </p:txBody>
          </p:sp>
        </p:grpSp>
        <p:pic>
          <p:nvPicPr>
            <p:cNvPr id="34" name="Picture 9" descr="C:\Users\ncy\AppData\Local\Microsoft\Windows\Temporary Internet Files\Content.IE5\IWGN9SF5\MC90029008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1295400"/>
              <a:ext cx="1143000" cy="1074044"/>
            </a:xfrm>
            <a:prstGeom prst="rect">
              <a:avLst/>
            </a:prstGeom>
            <a:noFill/>
          </p:spPr>
        </p:pic>
      </p:grpSp>
      <p:pic>
        <p:nvPicPr>
          <p:cNvPr id="36" name="Content Placeholder 3" descr="cas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295400"/>
            <a:ext cx="4641887" cy="3168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Non-thermal SNRs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4724400"/>
          </a:xfrm>
        </p:spPr>
        <p:txBody>
          <a:bodyPr/>
          <a:lstStyle/>
          <a:p>
            <a:r>
              <a:rPr lang="en-US" dirty="0" smtClean="0"/>
              <a:t>Cosmic ray acceleration in strong shocks</a:t>
            </a:r>
          </a:p>
          <a:p>
            <a:r>
              <a:rPr lang="en-US" dirty="0" smtClean="0"/>
              <a:t>B-field + relativistic particles = synchrotron </a:t>
            </a:r>
          </a:p>
          <a:p>
            <a:r>
              <a:rPr lang="en-US" dirty="0" smtClean="0"/>
              <a:t>274 known Galactic SNRs, &lt; 10 synchrotron-dominated</a:t>
            </a:r>
          </a:p>
          <a:p>
            <a:pPr lvl="1"/>
            <a:r>
              <a:rPr lang="en-US" dirty="0" smtClean="0"/>
              <a:t>e.g. SN1006, Vela </a:t>
            </a:r>
            <a:r>
              <a:rPr lang="en-US" dirty="0" err="1" smtClean="0"/>
              <a:t>Jr</a:t>
            </a:r>
            <a:r>
              <a:rPr lang="en-US" dirty="0" smtClean="0"/>
              <a:t>, G347.3−0.5 </a:t>
            </a:r>
          </a:p>
          <a:p>
            <a:r>
              <a:rPr lang="en-US" dirty="0" smtClean="0"/>
              <a:t>Non-thermal features in historical SNRs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Cas</a:t>
            </a:r>
            <a:r>
              <a:rPr lang="en-US" dirty="0" smtClean="0"/>
              <a:t> A, </a:t>
            </a:r>
            <a:r>
              <a:rPr lang="en-US" dirty="0" err="1" smtClean="0"/>
              <a:t>Tycho</a:t>
            </a:r>
            <a:endParaRPr lang="en-US" dirty="0" smtClean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HKU Fermi Workshop</a:t>
            </a:r>
            <a:endParaRPr lang="en-US" dirty="0"/>
          </a:p>
        </p:txBody>
      </p:sp>
      <p:pic>
        <p:nvPicPr>
          <p:cNvPr id="39" name="Picture 38" descr="pres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4290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39"/>
          <p:cNvGrpSpPr/>
          <p:nvPr/>
        </p:nvGrpSpPr>
        <p:grpSpPr>
          <a:xfrm>
            <a:off x="1447800" y="3810000"/>
            <a:ext cx="4902200" cy="2438400"/>
            <a:chOff x="1371600" y="3657600"/>
            <a:chExt cx="4902200" cy="2438400"/>
          </a:xfrm>
        </p:grpSpPr>
        <p:sp>
          <p:nvSpPr>
            <p:cNvPr id="7" name="Line 1053"/>
            <p:cNvSpPr>
              <a:spLocks noChangeShapeType="1"/>
            </p:cNvSpPr>
            <p:nvPr/>
          </p:nvSpPr>
          <p:spPr bwMode="auto">
            <a:xfrm flipH="1">
              <a:off x="1371600" y="4800600"/>
              <a:ext cx="4495800" cy="1295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8" name="Line 1054"/>
            <p:cNvSpPr>
              <a:spLocks noChangeShapeType="1"/>
            </p:cNvSpPr>
            <p:nvPr/>
          </p:nvSpPr>
          <p:spPr bwMode="auto">
            <a:xfrm flipH="1" flipV="1">
              <a:off x="1371600" y="3657600"/>
              <a:ext cx="449580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9" name="Rectangle 1055"/>
            <p:cNvSpPr>
              <a:spLocks noChangeArrowheads="1"/>
            </p:cNvSpPr>
            <p:nvPr/>
          </p:nvSpPr>
          <p:spPr bwMode="auto">
            <a:xfrm flipH="1">
              <a:off x="1371600" y="3657600"/>
              <a:ext cx="3251200" cy="2438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0" name="Rectangle 1056"/>
            <p:cNvSpPr>
              <a:spLocks noChangeArrowheads="1"/>
            </p:cNvSpPr>
            <p:nvPr/>
          </p:nvSpPr>
          <p:spPr bwMode="auto">
            <a:xfrm flipH="1">
              <a:off x="5867400" y="4495800"/>
              <a:ext cx="4064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1" name="Line 1057"/>
            <p:cNvSpPr>
              <a:spLocks noChangeShapeType="1"/>
            </p:cNvSpPr>
            <p:nvPr/>
          </p:nvSpPr>
          <p:spPr bwMode="auto">
            <a:xfrm flipH="1" flipV="1">
              <a:off x="2794000" y="5257800"/>
              <a:ext cx="1761067" cy="1524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2" name="Line 1058"/>
            <p:cNvSpPr>
              <a:spLocks noChangeShapeType="1"/>
            </p:cNvSpPr>
            <p:nvPr/>
          </p:nvSpPr>
          <p:spPr bwMode="auto">
            <a:xfrm flipH="1" flipV="1">
              <a:off x="1574800" y="4419600"/>
              <a:ext cx="2099733" cy="15240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3" name="Line 1059"/>
            <p:cNvSpPr>
              <a:spLocks noChangeShapeType="1"/>
            </p:cNvSpPr>
            <p:nvPr/>
          </p:nvSpPr>
          <p:spPr bwMode="auto">
            <a:xfrm flipH="1" flipV="1">
              <a:off x="1981200" y="3733800"/>
              <a:ext cx="812800" cy="15240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grpSp>
          <p:nvGrpSpPr>
            <p:cNvPr id="14" name="Group 1060"/>
            <p:cNvGrpSpPr>
              <a:grpSpLocks/>
            </p:cNvGrpSpPr>
            <p:nvPr/>
          </p:nvGrpSpPr>
          <p:grpSpPr bwMode="auto">
            <a:xfrm flipH="1" flipV="1">
              <a:off x="1439333" y="4343400"/>
              <a:ext cx="2302933" cy="1676400"/>
              <a:chOff x="744" y="2208"/>
              <a:chExt cx="4032" cy="1728"/>
            </a:xfrm>
          </p:grpSpPr>
          <p:cxnSp>
            <p:nvCxnSpPr>
              <p:cNvPr id="35" name="AutoShape 1061"/>
              <p:cNvCxnSpPr>
                <a:cxnSpLocks noChangeShapeType="1"/>
              </p:cNvCxnSpPr>
              <p:nvPr/>
            </p:nvCxnSpPr>
            <p:spPr bwMode="auto">
              <a:xfrm>
                <a:off x="744" y="2208"/>
                <a:ext cx="1008" cy="432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rgbClr val="33CCFF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36" name="AutoShape 1062"/>
              <p:cNvCxnSpPr>
                <a:cxnSpLocks noChangeShapeType="1"/>
              </p:cNvCxnSpPr>
              <p:nvPr/>
            </p:nvCxnSpPr>
            <p:spPr bwMode="auto">
              <a:xfrm>
                <a:off x="3768" y="3504"/>
                <a:ext cx="1008" cy="432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rgbClr val="33CCFF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37" name="AutoShape 1063"/>
              <p:cNvCxnSpPr>
                <a:cxnSpLocks noChangeShapeType="1"/>
              </p:cNvCxnSpPr>
              <p:nvPr/>
            </p:nvCxnSpPr>
            <p:spPr bwMode="auto">
              <a:xfrm>
                <a:off x="1752" y="2640"/>
                <a:ext cx="1008" cy="432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rgbClr val="33CCFF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38" name="AutoShape 1064"/>
              <p:cNvCxnSpPr>
                <a:cxnSpLocks noChangeShapeType="1"/>
              </p:cNvCxnSpPr>
              <p:nvPr/>
            </p:nvCxnSpPr>
            <p:spPr bwMode="auto">
              <a:xfrm>
                <a:off x="2760" y="3072"/>
                <a:ext cx="1008" cy="432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rgbClr val="33CCFF"/>
                </a:solidFill>
                <a:prstDash val="sysDot"/>
                <a:round/>
                <a:headEnd/>
                <a:tailEnd/>
              </a:ln>
            </p:spPr>
          </p:cxnSp>
        </p:grpSp>
        <p:grpSp>
          <p:nvGrpSpPr>
            <p:cNvPr id="15" name="Group 1065"/>
            <p:cNvGrpSpPr>
              <a:grpSpLocks/>
            </p:cNvGrpSpPr>
            <p:nvPr/>
          </p:nvGrpSpPr>
          <p:grpSpPr bwMode="auto">
            <a:xfrm flipH="1">
              <a:off x="2929467" y="5257800"/>
              <a:ext cx="1693333" cy="152400"/>
              <a:chOff x="3432" y="1200"/>
              <a:chExt cx="1200" cy="96"/>
            </a:xfrm>
          </p:grpSpPr>
          <p:grpSp>
            <p:nvGrpSpPr>
              <p:cNvPr id="27" name="Group 1066"/>
              <p:cNvGrpSpPr>
                <a:grpSpLocks/>
              </p:cNvGrpSpPr>
              <p:nvPr/>
            </p:nvGrpSpPr>
            <p:grpSpPr bwMode="auto">
              <a:xfrm>
                <a:off x="3432" y="1200"/>
                <a:ext cx="720" cy="96"/>
                <a:chOff x="3432" y="1008"/>
                <a:chExt cx="720" cy="96"/>
              </a:xfrm>
            </p:grpSpPr>
            <p:cxnSp>
              <p:nvCxnSpPr>
                <p:cNvPr id="32" name="AutoShape 1067"/>
                <p:cNvCxnSpPr>
                  <a:cxnSpLocks noChangeShapeType="1"/>
                </p:cNvCxnSpPr>
                <p:nvPr/>
              </p:nvCxnSpPr>
              <p:spPr bwMode="auto">
                <a:xfrm>
                  <a:off x="3432" y="1008"/>
                  <a:ext cx="240" cy="9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19050">
                  <a:solidFill>
                    <a:srgbClr val="33CCFF"/>
                  </a:solidFill>
                  <a:prstDash val="sysDot"/>
                  <a:round/>
                  <a:headEnd/>
                  <a:tailEnd/>
                </a:ln>
              </p:spPr>
            </p:cxnSp>
            <p:cxnSp>
              <p:nvCxnSpPr>
                <p:cNvPr id="33" name="AutoShape 1068"/>
                <p:cNvCxnSpPr>
                  <a:cxnSpLocks noChangeShapeType="1"/>
                </p:cNvCxnSpPr>
                <p:nvPr/>
              </p:nvCxnSpPr>
              <p:spPr bwMode="auto">
                <a:xfrm flipV="1">
                  <a:off x="3672" y="1008"/>
                  <a:ext cx="240" cy="9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19050">
                  <a:solidFill>
                    <a:srgbClr val="33CCFF"/>
                  </a:solidFill>
                  <a:prstDash val="sysDot"/>
                  <a:round/>
                  <a:headEnd/>
                  <a:tailEnd/>
                </a:ln>
              </p:spPr>
            </p:cxnSp>
            <p:cxnSp>
              <p:nvCxnSpPr>
                <p:cNvPr id="34" name="AutoShape 1069"/>
                <p:cNvCxnSpPr>
                  <a:cxnSpLocks noChangeShapeType="1"/>
                </p:cNvCxnSpPr>
                <p:nvPr/>
              </p:nvCxnSpPr>
              <p:spPr bwMode="auto">
                <a:xfrm>
                  <a:off x="3912" y="1008"/>
                  <a:ext cx="240" cy="9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19050">
                  <a:solidFill>
                    <a:srgbClr val="33CCFF"/>
                  </a:solidFill>
                  <a:prstDash val="sysDot"/>
                  <a:round/>
                  <a:headEnd/>
                  <a:tailEnd/>
                </a:ln>
              </p:spPr>
            </p:cxnSp>
          </p:grpSp>
          <p:grpSp>
            <p:nvGrpSpPr>
              <p:cNvPr id="28" name="Group 1070"/>
              <p:cNvGrpSpPr>
                <a:grpSpLocks/>
              </p:cNvGrpSpPr>
              <p:nvPr/>
            </p:nvGrpSpPr>
            <p:grpSpPr bwMode="auto">
              <a:xfrm>
                <a:off x="3912" y="1200"/>
                <a:ext cx="720" cy="96"/>
                <a:chOff x="3432" y="1008"/>
                <a:chExt cx="720" cy="96"/>
              </a:xfrm>
            </p:grpSpPr>
            <p:cxnSp>
              <p:nvCxnSpPr>
                <p:cNvPr id="29" name="AutoShape 1071"/>
                <p:cNvCxnSpPr>
                  <a:cxnSpLocks noChangeShapeType="1"/>
                </p:cNvCxnSpPr>
                <p:nvPr/>
              </p:nvCxnSpPr>
              <p:spPr bwMode="auto">
                <a:xfrm>
                  <a:off x="3432" y="1008"/>
                  <a:ext cx="240" cy="9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19050">
                  <a:solidFill>
                    <a:srgbClr val="33CCFF"/>
                  </a:solidFill>
                  <a:prstDash val="sysDot"/>
                  <a:round/>
                  <a:headEnd/>
                  <a:tailEnd/>
                </a:ln>
              </p:spPr>
            </p:cxnSp>
            <p:cxnSp>
              <p:nvCxnSpPr>
                <p:cNvPr id="30" name="AutoShape 107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672" y="1008"/>
                  <a:ext cx="240" cy="9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19050">
                  <a:solidFill>
                    <a:srgbClr val="33CCFF"/>
                  </a:solidFill>
                  <a:prstDash val="sysDot"/>
                  <a:round/>
                  <a:headEnd/>
                  <a:tailEnd/>
                </a:ln>
              </p:spPr>
            </p:cxnSp>
            <p:cxnSp>
              <p:nvCxnSpPr>
                <p:cNvPr id="31" name="AutoShape 1073"/>
                <p:cNvCxnSpPr>
                  <a:cxnSpLocks noChangeShapeType="1"/>
                </p:cNvCxnSpPr>
                <p:nvPr/>
              </p:nvCxnSpPr>
              <p:spPr bwMode="auto">
                <a:xfrm>
                  <a:off x="3912" y="1008"/>
                  <a:ext cx="240" cy="9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19050">
                  <a:solidFill>
                    <a:srgbClr val="33CCFF"/>
                  </a:solidFill>
                  <a:prstDash val="sysDot"/>
                  <a:round/>
                  <a:headEnd/>
                  <a:tailEnd/>
                </a:ln>
              </p:spPr>
            </p:cxnSp>
          </p:grpSp>
        </p:grpSp>
        <p:grpSp>
          <p:nvGrpSpPr>
            <p:cNvPr id="16" name="Group 1074"/>
            <p:cNvGrpSpPr>
              <a:grpSpLocks/>
            </p:cNvGrpSpPr>
            <p:nvPr/>
          </p:nvGrpSpPr>
          <p:grpSpPr bwMode="auto">
            <a:xfrm flipH="1">
              <a:off x="1981200" y="3733800"/>
              <a:ext cx="812800" cy="1524000"/>
              <a:chOff x="4776" y="2544"/>
              <a:chExt cx="576" cy="960"/>
            </a:xfrm>
          </p:grpSpPr>
          <p:grpSp>
            <p:nvGrpSpPr>
              <p:cNvPr id="21" name="Group 1075"/>
              <p:cNvGrpSpPr>
                <a:grpSpLocks/>
              </p:cNvGrpSpPr>
              <p:nvPr/>
            </p:nvGrpSpPr>
            <p:grpSpPr bwMode="auto">
              <a:xfrm>
                <a:off x="4776" y="3024"/>
                <a:ext cx="288" cy="480"/>
                <a:chOff x="4776" y="3024"/>
                <a:chExt cx="288" cy="480"/>
              </a:xfrm>
            </p:grpSpPr>
            <p:cxnSp>
              <p:nvCxnSpPr>
                <p:cNvPr id="25" name="AutoShape 1076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4728" y="3312"/>
                  <a:ext cx="240" cy="144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19050">
                  <a:solidFill>
                    <a:srgbClr val="33CCFF"/>
                  </a:solidFill>
                  <a:prstDash val="sysDot"/>
                  <a:round/>
                  <a:headEnd/>
                  <a:tailEnd/>
                </a:ln>
              </p:spPr>
            </p:cxnSp>
            <p:cxnSp>
              <p:nvCxnSpPr>
                <p:cNvPr id="26" name="AutoShape 1077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4872" y="3072"/>
                  <a:ext cx="240" cy="144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19050">
                  <a:solidFill>
                    <a:srgbClr val="33CCFF"/>
                  </a:solidFill>
                  <a:prstDash val="sysDot"/>
                  <a:round/>
                  <a:headEnd/>
                  <a:tailEnd/>
                </a:ln>
              </p:spPr>
            </p:cxnSp>
          </p:grpSp>
          <p:grpSp>
            <p:nvGrpSpPr>
              <p:cNvPr id="22" name="Group 1078"/>
              <p:cNvGrpSpPr>
                <a:grpSpLocks/>
              </p:cNvGrpSpPr>
              <p:nvPr/>
            </p:nvGrpSpPr>
            <p:grpSpPr bwMode="auto">
              <a:xfrm>
                <a:off x="5064" y="2544"/>
                <a:ext cx="288" cy="480"/>
                <a:chOff x="4776" y="3024"/>
                <a:chExt cx="288" cy="480"/>
              </a:xfrm>
            </p:grpSpPr>
            <p:cxnSp>
              <p:nvCxnSpPr>
                <p:cNvPr id="23" name="AutoShape 1079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4728" y="3312"/>
                  <a:ext cx="240" cy="144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19050">
                  <a:solidFill>
                    <a:srgbClr val="33CCFF"/>
                  </a:solidFill>
                  <a:prstDash val="sysDot"/>
                  <a:round/>
                  <a:headEnd/>
                  <a:tailEnd/>
                </a:ln>
              </p:spPr>
            </p:cxnSp>
            <p:cxnSp>
              <p:nvCxnSpPr>
                <p:cNvPr id="24" name="AutoShape 1080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4872" y="3072"/>
                  <a:ext cx="240" cy="144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19050">
                  <a:solidFill>
                    <a:srgbClr val="33CCFF"/>
                  </a:solidFill>
                  <a:prstDash val="sysDot"/>
                  <a:round/>
                  <a:headEnd/>
                  <a:tailEnd/>
                </a:ln>
              </p:spPr>
            </p:cxnSp>
          </p:grpSp>
        </p:grpSp>
        <p:sp>
          <p:nvSpPr>
            <p:cNvPr id="17" name="Line 1081"/>
            <p:cNvSpPr>
              <a:spLocks noChangeShapeType="1"/>
            </p:cNvSpPr>
            <p:nvPr/>
          </p:nvSpPr>
          <p:spPr bwMode="auto">
            <a:xfrm flipH="1">
              <a:off x="2590800" y="4572000"/>
              <a:ext cx="1557867" cy="1524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8" name="Line 1082"/>
            <p:cNvSpPr>
              <a:spLocks noChangeShapeType="1"/>
            </p:cNvSpPr>
            <p:nvPr/>
          </p:nvSpPr>
          <p:spPr bwMode="auto">
            <a:xfrm>
              <a:off x="2590800" y="4724400"/>
              <a:ext cx="1557867" cy="3048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9" name="Line 1083"/>
            <p:cNvSpPr>
              <a:spLocks noChangeShapeType="1"/>
            </p:cNvSpPr>
            <p:nvPr/>
          </p:nvSpPr>
          <p:spPr bwMode="auto">
            <a:xfrm flipH="1" flipV="1">
              <a:off x="4622800" y="3657600"/>
              <a:ext cx="162560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0" name="Line 1084"/>
            <p:cNvSpPr>
              <a:spLocks noChangeShapeType="1"/>
            </p:cNvSpPr>
            <p:nvPr/>
          </p:nvSpPr>
          <p:spPr bwMode="auto">
            <a:xfrm flipH="1">
              <a:off x="4622800" y="4800600"/>
              <a:ext cx="1625600" cy="1295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4" name="Picture 3" descr="gea"/>
          <p:cNvPicPr>
            <a:picLocks noChangeAspect="1" noChangeArrowheads="1"/>
          </p:cNvPicPr>
          <p:nvPr/>
        </p:nvPicPr>
        <p:blipFill>
          <a:blip r:embed="rId3" cstate="print"/>
          <a:srcRect b="50617"/>
          <a:stretch>
            <a:fillRect/>
          </a:stretch>
        </p:blipFill>
        <p:spPr bwMode="auto">
          <a:xfrm>
            <a:off x="685800" y="1752600"/>
            <a:ext cx="385515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50" name="Picture 6" descr="gea"/>
          <p:cNvPicPr>
            <a:picLocks noChangeAspect="1" noChangeArrowheads="1"/>
          </p:cNvPicPr>
          <p:nvPr/>
        </p:nvPicPr>
        <p:blipFill>
          <a:blip r:embed="rId3" cstate="print"/>
          <a:srcRect t="49383"/>
          <a:stretch>
            <a:fillRect/>
          </a:stretch>
        </p:blipFill>
        <p:spPr bwMode="auto">
          <a:xfrm>
            <a:off x="4724400" y="1752600"/>
            <a:ext cx="385374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6951" name="Text Box 7"/>
          <p:cNvSpPr txBox="1">
            <a:spLocks noChangeArrowheads="1"/>
          </p:cNvSpPr>
          <p:nvPr/>
        </p:nvSpPr>
        <p:spPr bwMode="auto">
          <a:xfrm>
            <a:off x="2867380" y="5956305"/>
            <a:ext cx="907621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halkboard" pitchFamily="-65" charset="0"/>
              </a:rPr>
              <a:t>Allen 2000</a:t>
            </a:r>
            <a:endParaRPr lang="en-US" sz="1200" b="1">
              <a:latin typeface="Chalkboard" pitchFamily="-65" charset="0"/>
            </a:endParaRPr>
          </a:p>
        </p:txBody>
      </p:sp>
      <p:sp>
        <p:nvSpPr>
          <p:cNvPr id="466952" name="Line 8"/>
          <p:cNvSpPr>
            <a:spLocks noChangeShapeType="1"/>
          </p:cNvSpPr>
          <p:nvPr/>
        </p:nvSpPr>
        <p:spPr bwMode="auto">
          <a:xfrm flipH="1" flipV="1">
            <a:off x="1828800" y="3657600"/>
            <a:ext cx="1600200" cy="1828800"/>
          </a:xfrm>
          <a:prstGeom prst="line">
            <a:avLst/>
          </a:prstGeom>
          <a:noFill/>
          <a:ln w="31750">
            <a:solidFill>
              <a:srgbClr val="CE1E1A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6954" name="Line 10"/>
          <p:cNvSpPr>
            <a:spLocks noChangeShapeType="1"/>
          </p:cNvSpPr>
          <p:nvPr/>
        </p:nvSpPr>
        <p:spPr bwMode="auto">
          <a:xfrm>
            <a:off x="5105400" y="1524000"/>
            <a:ext cx="914400" cy="1981200"/>
          </a:xfrm>
          <a:prstGeom prst="line">
            <a:avLst/>
          </a:prstGeom>
          <a:noFill/>
          <a:ln w="28575">
            <a:solidFill>
              <a:srgbClr val="2CC4BD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Text Box 14"/>
          <p:cNvSpPr txBox="1">
            <a:spLocks noChangeArrowheads="1"/>
          </p:cNvSpPr>
          <p:nvPr/>
        </p:nvSpPr>
        <p:spPr bwMode="auto">
          <a:xfrm>
            <a:off x="3124200" y="5486400"/>
            <a:ext cx="12121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Chalkboard" pitchFamily="-65" charset="0"/>
              </a:rPr>
              <a:t>thermal</a:t>
            </a:r>
          </a:p>
        </p:txBody>
      </p:sp>
      <p:sp>
        <p:nvSpPr>
          <p:cNvPr id="58381" name="Text Box 15"/>
          <p:cNvSpPr txBox="1">
            <a:spLocks noChangeArrowheads="1"/>
          </p:cNvSpPr>
          <p:nvPr/>
        </p:nvSpPr>
        <p:spPr bwMode="auto">
          <a:xfrm>
            <a:off x="3733800" y="1066800"/>
            <a:ext cx="17267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CCFF"/>
                </a:solidFill>
                <a:latin typeface="Chalkboard" pitchFamily="-65" charset="0"/>
              </a:rPr>
              <a:t>nonthermal</a:t>
            </a:r>
            <a:endParaRPr lang="en-US" sz="2400" dirty="0">
              <a:solidFill>
                <a:srgbClr val="00CCFF"/>
              </a:solidFill>
              <a:latin typeface="Chalkboard" pitchFamily="-65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Non-thermal Emission</a:t>
            </a:r>
            <a:endParaRPr lang="en-US" dirty="0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V="1">
            <a:off x="4267200" y="3886200"/>
            <a:ext cx="3581400" cy="1676400"/>
          </a:xfrm>
          <a:prstGeom prst="line">
            <a:avLst/>
          </a:prstGeom>
          <a:noFill/>
          <a:ln w="31750">
            <a:solidFill>
              <a:srgbClr val="CE1E1A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>
            <a:off x="3276600" y="1524000"/>
            <a:ext cx="1143000" cy="1447800"/>
          </a:xfrm>
          <a:prstGeom prst="line">
            <a:avLst/>
          </a:prstGeom>
          <a:noFill/>
          <a:ln w="28575">
            <a:solidFill>
              <a:srgbClr val="2CC4BD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620000" y="4876800"/>
            <a:ext cx="103105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halkboard" pitchFamily="-65" charset="0"/>
              </a:rPr>
              <a:t>Allen 2000</a:t>
            </a:r>
            <a:endParaRPr lang="en-US" sz="1400" b="1" dirty="0">
              <a:latin typeface="Chalkboard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86200" y="1219200"/>
            <a:ext cx="4953000" cy="4953000"/>
            <a:chOff x="762000" y="685344"/>
            <a:chExt cx="4495800" cy="4495800"/>
          </a:xfrm>
        </p:grpSpPr>
        <p:pic>
          <p:nvPicPr>
            <p:cNvPr id="604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62000" y="685344"/>
              <a:ext cx="4495800" cy="4495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10316" name="Oval 12"/>
            <p:cNvSpPr>
              <a:spLocks noChangeArrowheads="1"/>
            </p:cNvSpPr>
            <p:nvPr/>
          </p:nvSpPr>
          <p:spPr bwMode="auto">
            <a:xfrm>
              <a:off x="1828800" y="2133600"/>
              <a:ext cx="182880" cy="18288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318" name="Rectangle 14"/>
            <p:cNvSpPr>
              <a:spLocks noChangeArrowheads="1"/>
            </p:cNvSpPr>
            <p:nvPr/>
          </p:nvSpPr>
          <p:spPr bwMode="auto">
            <a:xfrm rot="-658419">
              <a:off x="1685332" y="1199628"/>
              <a:ext cx="609600" cy="152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3733800"/>
            <a:ext cx="2971800" cy="2971800"/>
            <a:chOff x="736" y="1680"/>
            <a:chExt cx="2264" cy="2376"/>
          </a:xfrm>
        </p:grpSpPr>
        <p:sp>
          <p:nvSpPr>
            <p:cNvPr id="60428" name="Text Box 7"/>
            <p:cNvSpPr txBox="1">
              <a:spLocks noChangeAspect="1" noChangeArrowheads="1"/>
            </p:cNvSpPr>
            <p:nvPr/>
          </p:nvSpPr>
          <p:spPr bwMode="auto">
            <a:xfrm>
              <a:off x="1520" y="3818"/>
              <a:ext cx="990" cy="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-65" charset="0"/>
                </a:rPr>
                <a:t>Energy (keV)</a:t>
              </a:r>
            </a:p>
          </p:txBody>
        </p:sp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736" y="1680"/>
              <a:ext cx="2264" cy="2122"/>
              <a:chOff x="736" y="1680"/>
              <a:chExt cx="2264" cy="2122"/>
            </a:xfrm>
          </p:grpSpPr>
          <p:pic>
            <p:nvPicPr>
              <p:cNvPr id="60430" name="Picture 9" descr="http://hea-www.harvard.edu/~slane/temp/sn1006_spec2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40" y="1680"/>
                <a:ext cx="2160" cy="2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431" name="Text Box 10"/>
              <p:cNvSpPr txBox="1">
                <a:spLocks noChangeAspect="1" noChangeArrowheads="1"/>
              </p:cNvSpPr>
              <p:nvPr/>
            </p:nvSpPr>
            <p:spPr bwMode="auto">
              <a:xfrm rot="16200000">
                <a:off x="450" y="2652"/>
                <a:ext cx="839" cy="2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Counts/keV</a:t>
                </a:r>
              </a:p>
            </p:txBody>
          </p:sp>
        </p:grpSp>
      </p:grpSp>
      <p:pic>
        <p:nvPicPr>
          <p:cNvPr id="610317" name="Picture 13" descr="spec1006"/>
          <p:cNvPicPr>
            <a:picLocks noChangeArrowheads="1"/>
          </p:cNvPicPr>
          <p:nvPr/>
        </p:nvPicPr>
        <p:blipFill>
          <a:blip r:embed="rId5" cstate="print"/>
          <a:srcRect r="3760"/>
          <a:stretch>
            <a:fillRect/>
          </a:stretch>
        </p:blipFill>
        <p:spPr bwMode="auto">
          <a:xfrm>
            <a:off x="990600" y="9906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0319" name="Text Box 15"/>
          <p:cNvSpPr txBox="1">
            <a:spLocks noChangeArrowheads="1"/>
          </p:cNvSpPr>
          <p:nvPr/>
        </p:nvSpPr>
        <p:spPr bwMode="auto">
          <a:xfrm>
            <a:off x="6383867" y="5712023"/>
            <a:ext cx="2379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>
                <a:latin typeface="Chalkboard" pitchFamily="-65" charset="0"/>
              </a:rPr>
              <a:t>Cassam-Chenai</a:t>
            </a:r>
            <a:r>
              <a:rPr lang="en-US" sz="1200" dirty="0">
                <a:latin typeface="Chalkboard" pitchFamily="-65" charset="0"/>
              </a:rPr>
              <a:t> et al. 2007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1006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886200" y="1219200"/>
            <a:ext cx="12192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3695700" y="3238500"/>
            <a:ext cx="1447800" cy="1219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Tycho</a:t>
            </a:r>
            <a:endParaRPr lang="en-US" dirty="0"/>
          </a:p>
        </p:txBody>
      </p:sp>
      <p:pic>
        <p:nvPicPr>
          <p:cNvPr id="7" name="Picture 3" descr="warrenfg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324600" y="5105400"/>
            <a:ext cx="2532063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halkboard" pitchFamily="-65" charset="0"/>
              </a:rPr>
              <a:t>Forward Shock</a:t>
            </a:r>
          </a:p>
          <a:p>
            <a:pPr algn="ctr"/>
            <a:r>
              <a:rPr lang="en-US" dirty="0">
                <a:latin typeface="Chalkboard" pitchFamily="-65" charset="0"/>
              </a:rPr>
              <a:t>(</a:t>
            </a:r>
            <a:r>
              <a:rPr lang="en-US" dirty="0" err="1">
                <a:latin typeface="Chalkboard" pitchFamily="-65" charset="0"/>
              </a:rPr>
              <a:t>nonthermal</a:t>
            </a:r>
            <a:r>
              <a:rPr lang="en-US" dirty="0">
                <a:latin typeface="Chalkboard" pitchFamily="-65" charset="0"/>
              </a:rPr>
              <a:t> electrons)</a:t>
            </a:r>
          </a:p>
        </p:txBody>
      </p:sp>
      <p:pic>
        <p:nvPicPr>
          <p:cNvPr id="10" name="Picture 6" descr="warrenfg1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954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191000" y="4419600"/>
            <a:ext cx="15509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halkboard" pitchFamily="-65" charset="0"/>
              </a:rPr>
              <a:t>Warren et al. 2005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514600" y="5181600"/>
            <a:ext cx="174919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halkboard" pitchFamily="-65" charset="0"/>
              </a:rPr>
              <a:t>Reverse Shock</a:t>
            </a:r>
          </a:p>
          <a:p>
            <a:pPr algn="ctr"/>
            <a:r>
              <a:rPr lang="en-US" dirty="0">
                <a:latin typeface="Chalkboard" pitchFamily="-65" charset="0"/>
              </a:rPr>
              <a:t>(</a:t>
            </a:r>
            <a:r>
              <a:rPr lang="en-US" dirty="0" err="1">
                <a:latin typeface="Chalkboard" pitchFamily="-65" charset="0"/>
              </a:rPr>
              <a:t>ejecta</a:t>
            </a:r>
            <a:r>
              <a:rPr lang="en-US" dirty="0">
                <a:latin typeface="Chalkboard" pitchFamily="-65" charset="0"/>
              </a:rPr>
              <a:t> </a:t>
            </a:r>
            <a:r>
              <a:rPr lang="en-US" dirty="0" smtClean="0">
                <a:latin typeface="Chalkboard" pitchFamily="-65" charset="0"/>
              </a:rPr>
              <a:t>– </a:t>
            </a:r>
            <a:r>
              <a:rPr lang="en-US" dirty="0" err="1" smtClean="0">
                <a:latin typeface="Chalkboard" pitchFamily="-65" charset="0"/>
              </a:rPr>
              <a:t>Fe,K</a:t>
            </a:r>
            <a:r>
              <a:rPr lang="en-US" dirty="0">
                <a:latin typeface="Chalkboard" pitchFamily="-65" charset="0"/>
              </a:rPr>
              <a:t>)</a:t>
            </a: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 flipV="1">
            <a:off x="3200400" y="41148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V="1">
            <a:off x="7620000" y="4038600"/>
            <a:ext cx="1524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21, 2010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nsblus">
  <a:themeElements>
    <a:clrScheme name="">
      <a:dk1>
        <a:srgbClr val="00279F"/>
      </a:dk1>
      <a:lt1>
        <a:srgbClr val="FFFFFF"/>
      </a:lt1>
      <a:dk2>
        <a:srgbClr val="000000"/>
      </a:dk2>
      <a:lt2>
        <a:srgbClr val="FFFF00"/>
      </a:lt2>
      <a:accent1>
        <a:srgbClr val="EF9100"/>
      </a:accent1>
      <a:accent2>
        <a:srgbClr val="114FFB"/>
      </a:accent2>
      <a:accent3>
        <a:srgbClr val="AAAAAA"/>
      </a:accent3>
      <a:accent4>
        <a:srgbClr val="DADADA"/>
      </a:accent4>
      <a:accent5>
        <a:srgbClr val="F6C7AA"/>
      </a:accent5>
      <a:accent6>
        <a:srgbClr val="0E47E3"/>
      </a:accent6>
      <a:hlink>
        <a:srgbClr val="F95AB7"/>
      </a:hlink>
      <a:folHlink>
        <a:srgbClr val="919191"/>
      </a:folHlink>
    </a:clrScheme>
    <a:fontScheme name="linsblus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 Unicode MS" pitchFamily="-65" charset="0"/>
            <a:cs typeface="Arial Unicode M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 Unicode MS" pitchFamily="-65" charset="0"/>
            <a:cs typeface="Arial Unicode MS" pitchFamily="-65" charset="0"/>
          </a:defRPr>
        </a:defPPr>
      </a:lstStyle>
    </a:lnDef>
  </a:objectDefaults>
  <a:extraClrSchemeLst>
    <a:extraClrScheme>
      <a:clrScheme name="linsbl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sbl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5021</TotalTime>
  <Words>704</Words>
  <Application>Microsoft Office PowerPoint</Application>
  <PresentationFormat>On-screen Show (4:3)</PresentationFormat>
  <Paragraphs>221</Paragraphs>
  <Slides>29</Slides>
  <Notes>29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linsblus</vt:lpstr>
      <vt:lpstr>Equation</vt:lpstr>
      <vt:lpstr>Neutron Star Environment: from Supernova Remnants  to Pulsar Wind Nebulae</vt:lpstr>
      <vt:lpstr>Outline</vt:lpstr>
      <vt:lpstr>Supernova Remnants</vt:lpstr>
      <vt:lpstr>Shock Physics</vt:lpstr>
      <vt:lpstr>Thermal X-ray emission</vt:lpstr>
      <vt:lpstr>Non-thermal SNRs</vt:lpstr>
      <vt:lpstr>Non-thermal Emission</vt:lpstr>
      <vt:lpstr>SN 1006</vt:lpstr>
      <vt:lpstr>Tycho</vt:lpstr>
      <vt:lpstr>Gamma-ray Production</vt:lpstr>
      <vt:lpstr>G347.3-0.5 (RX J1713.7-3946)</vt:lpstr>
      <vt:lpstr>Fermi Detection</vt:lpstr>
      <vt:lpstr>Pulsar Wind Nebulae</vt:lpstr>
      <vt:lpstr>Pulsar Wind</vt:lpstr>
      <vt:lpstr>Pulsar Wind</vt:lpstr>
      <vt:lpstr>PWN within SNR</vt:lpstr>
      <vt:lpstr>Bow-shocks</vt:lpstr>
      <vt:lpstr>Broadband Emission</vt:lpstr>
      <vt:lpstr>Axisymmetric Structure</vt:lpstr>
      <vt:lpstr>Torus+jet</vt:lpstr>
      <vt:lpstr>Time Variability</vt:lpstr>
      <vt:lpstr>Gamma-ray Emission</vt:lpstr>
      <vt:lpstr>TeV PWNe</vt:lpstr>
      <vt:lpstr>Vela X</vt:lpstr>
      <vt:lpstr>G0.9+0.1</vt:lpstr>
      <vt:lpstr>MSH 15-52 / PSR B1509-58</vt:lpstr>
      <vt:lpstr>Kookaburra Complex</vt:lpstr>
      <vt:lpstr>PSR B1823-13</vt:lpstr>
      <vt:lpstr>Summary</vt:lpstr>
    </vt:vector>
  </TitlesOfParts>
  <Company>McGill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Neutron Star Environment: from Supernova Remnants  to Pulsar Wind Nebulae</dc:title>
  <dc:creator>Stephen Ng</dc:creator>
  <cp:lastModifiedBy>Stephen Ng</cp:lastModifiedBy>
  <cp:revision>43</cp:revision>
  <dcterms:created xsi:type="dcterms:W3CDTF">2010-06-05T15:22:20Z</dcterms:created>
  <dcterms:modified xsi:type="dcterms:W3CDTF">2010-06-21T08:44:30Z</dcterms:modified>
</cp:coreProperties>
</file>