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4"/>
  </p:notesMasterIdLst>
  <p:sldIdLst>
    <p:sldId id="332" r:id="rId2"/>
    <p:sldId id="337" r:id="rId3"/>
    <p:sldId id="333" r:id="rId4"/>
    <p:sldId id="329" r:id="rId5"/>
    <p:sldId id="335" r:id="rId6"/>
    <p:sldId id="258" r:id="rId7"/>
    <p:sldId id="334" r:id="rId8"/>
    <p:sldId id="336" r:id="rId9"/>
    <p:sldId id="338" r:id="rId10"/>
    <p:sldId id="261" r:id="rId11"/>
    <p:sldId id="342" r:id="rId12"/>
    <p:sldId id="341" r:id="rId13"/>
    <p:sldId id="320" r:id="rId14"/>
    <p:sldId id="321" r:id="rId15"/>
    <p:sldId id="339" r:id="rId16"/>
    <p:sldId id="340" r:id="rId17"/>
    <p:sldId id="343" r:id="rId18"/>
    <p:sldId id="280" r:id="rId19"/>
    <p:sldId id="276" r:id="rId20"/>
    <p:sldId id="277" r:id="rId21"/>
    <p:sldId id="278" r:id="rId22"/>
    <p:sldId id="313" r:id="rId23"/>
    <p:sldId id="346" r:id="rId24"/>
    <p:sldId id="309" r:id="rId25"/>
    <p:sldId id="347" r:id="rId26"/>
    <p:sldId id="297" r:id="rId27"/>
    <p:sldId id="298" r:id="rId28"/>
    <p:sldId id="345" r:id="rId29"/>
    <p:sldId id="349" r:id="rId30"/>
    <p:sldId id="348" r:id="rId31"/>
    <p:sldId id="288" r:id="rId32"/>
    <p:sldId id="35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B"/>
    <a:srgbClr val="E0E9F4"/>
    <a:srgbClr val="FF0000"/>
    <a:srgbClr val="ED672B"/>
    <a:srgbClr val="CC00CC"/>
    <a:srgbClr val="A50021"/>
    <a:srgbClr val="22FE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2000" autoAdjust="0"/>
  </p:normalViewPr>
  <p:slideViewPr>
    <p:cSldViewPr>
      <p:cViewPr varScale="1">
        <p:scale>
          <a:sx n="80" d="100"/>
          <a:sy n="80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2BC86-12BA-48E0-AA15-F5871E4B04A7}" type="datetimeFigureOut">
              <a:rPr lang="en-US" smtClean="0"/>
              <a:pPr/>
              <a:t>6/21/2010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ABAFF-A897-48C7-AE83-718757F14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P and </a:t>
            </a:r>
            <a:r>
              <a:rPr lang="en-US" dirty="0" err="1" smtClean="0"/>
              <a:t>Pdot</a:t>
            </a:r>
            <a:r>
              <a:rPr lang="en-US" dirty="0" smtClean="0"/>
              <a:t>, can infer</a:t>
            </a:r>
            <a:r>
              <a:rPr lang="en-US" baseline="0" dirty="0" smtClean="0"/>
              <a:t> other quantities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High B-field,</a:t>
            </a:r>
            <a:r>
              <a:rPr lang="en-US" baseline="0" dirty="0" smtClean="0"/>
              <a:t> maybe selection effect, heating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Those we don’t know how to classify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0" dirty="0" smtClean="0"/>
              <a:t> detection, 2 upper limits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Won’t talk about them, mention</a:t>
            </a:r>
            <a:r>
              <a:rPr lang="en-US" baseline="0" dirty="0" smtClean="0"/>
              <a:t> just for completeness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ended by an</a:t>
            </a:r>
            <a:r>
              <a:rPr lang="en-US" baseline="0" dirty="0" smtClean="0"/>
              <a:t> attempt to unify, born differently?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see this again and again throughout this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know that they emit</a:t>
            </a:r>
            <a:r>
              <a:rPr lang="en-US" baseline="0" dirty="0" smtClean="0"/>
              <a:t> not only radio, but up to gamma-rays (no </a:t>
            </a:r>
            <a:r>
              <a:rPr lang="en-US" baseline="0" dirty="0" err="1" smtClean="0"/>
              <a:t>TeV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Names are historical</a:t>
            </a:r>
          </a:p>
          <a:p>
            <a:r>
              <a:rPr lang="en-US" dirty="0" smtClean="0"/>
              <a:t>Not to be confused with GRB, which are extra-galactic.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surprisingly occupy highest B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Star quake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careful enough, there are radio pulsars in this region, ~1e13, although not 1e14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spectacular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u’ve</a:t>
            </a:r>
            <a:r>
              <a:rPr lang="en-US" dirty="0" smtClean="0"/>
              <a:t> ever watched the movie, will know why</a:t>
            </a:r>
          </a:p>
          <a:p>
            <a:r>
              <a:rPr lang="en-US" dirty="0" smtClean="0"/>
              <a:t>J1856, the ‘leader’ of 7, brightest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ABAFF-A897-48C7-AE83-718757F14D6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CBB3F0-8F93-4B16-AF2C-39906B49E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15EDD9-C720-4CDC-B99A-819FBDEAE5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628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HKU Fermi Workshop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cy\Desktop\talks\108531main_flashcam0001_NASA%20WebV_1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cy\Desktop\talks\108574main_neutron_%20star_animation.mpg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Stephen C.-Y. 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McGill University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 Star Zoo: radio pulsars, </a:t>
            </a:r>
            <a:r>
              <a:rPr lang="en-US" dirty="0" err="1" smtClean="0"/>
              <a:t>magnetars</a:t>
            </a:r>
            <a:r>
              <a:rPr lang="en-US" dirty="0" smtClean="0"/>
              <a:t>, RRATs, CCOs, and more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5105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 thanks to Vicky </a:t>
            </a:r>
            <a:r>
              <a:rPr lang="en-US" dirty="0" err="1" smtClean="0"/>
              <a:t>Kaspi</a:t>
            </a:r>
            <a:r>
              <a:rPr lang="en-US" dirty="0" smtClean="0"/>
              <a:t> for some materials in this talk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Magnetars</a:t>
            </a:r>
            <a:r>
              <a:rPr lang="en-US" dirty="0" smtClean="0">
                <a:solidFill>
                  <a:schemeClr val="accent1"/>
                </a:solidFill>
              </a:rPr>
              <a:t>: AXPs and SGRs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Anomalous X-ray Pulsar (AXP)</a:t>
            </a:r>
          </a:p>
          <a:p>
            <a:r>
              <a:rPr lang="en-US" dirty="0" smtClean="0"/>
              <a:t>Soft-Gamma Repeater (SGR)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x</a:t>
            </a:r>
            <a:r>
              <a:rPr lang="en-US" dirty="0" smtClean="0"/>
              <a:t> &gt;&gt; E</a:t>
            </a:r>
          </a:p>
          <a:p>
            <a:r>
              <a:rPr lang="en-US" dirty="0" smtClean="0"/>
              <a:t>P=2-12s, large P =&gt; B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10</a:t>
            </a:r>
            <a:r>
              <a:rPr lang="en-US" baseline="30000" dirty="0" smtClean="0"/>
              <a:t>14</a:t>
            </a:r>
            <a:r>
              <a:rPr lang="en-US" dirty="0" smtClean="0"/>
              <a:t>G</a:t>
            </a:r>
          </a:p>
          <a:p>
            <a:r>
              <a:rPr lang="en-US" dirty="0" smtClean="0"/>
              <a:t>13 known, only 2 in radio</a:t>
            </a:r>
          </a:p>
          <a:p>
            <a:r>
              <a:rPr lang="en-US" dirty="0" smtClean="0"/>
              <a:t>Young, volatile</a:t>
            </a:r>
          </a:p>
          <a:p>
            <a:r>
              <a:rPr lang="en-US" dirty="0" smtClean="0"/>
              <a:t>Spectacular outbursts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HKU Fermi Workshop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8288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ugeMagneta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810000"/>
            <a:ext cx="3429000" cy="27432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352800" y="3429000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" y="5943600"/>
            <a:ext cx="224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see </a:t>
            </a:r>
            <a:r>
              <a:rPr lang="en-US" sz="2000" dirty="0" err="1" smtClean="0"/>
              <a:t>Yunwei</a:t>
            </a:r>
            <a:r>
              <a:rPr lang="en-US" sz="2000" dirty="0" smtClean="0"/>
              <a:t> Yu’s talk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Magnetars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2895600" cy="365125"/>
          </a:xfrm>
        </p:spPr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4" name="Content Placeholder 13" descr="ppdot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127"/>
          <a:stretch>
            <a:fillRect/>
          </a:stretch>
        </p:blipFill>
        <p:spPr>
          <a:xfrm>
            <a:off x="1371599" y="914400"/>
            <a:ext cx="5960989" cy="5715000"/>
          </a:xfrm>
        </p:spPr>
      </p:pic>
      <p:grpSp>
        <p:nvGrpSpPr>
          <p:cNvPr id="2" name="Group 19"/>
          <p:cNvGrpSpPr/>
          <p:nvPr/>
        </p:nvGrpSpPr>
        <p:grpSpPr>
          <a:xfrm>
            <a:off x="5410200" y="1066800"/>
            <a:ext cx="3733800" cy="2504420"/>
            <a:chOff x="4724400" y="2209800"/>
            <a:chExt cx="3733800" cy="2504420"/>
          </a:xfrm>
        </p:grpSpPr>
        <p:sp>
          <p:nvSpPr>
            <p:cNvPr id="15" name="Oval 14"/>
            <p:cNvSpPr/>
            <p:nvPr/>
          </p:nvSpPr>
          <p:spPr>
            <a:xfrm>
              <a:off x="4724400" y="2209800"/>
              <a:ext cx="1524000" cy="152400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Left Arrow 17"/>
            <p:cNvSpPr/>
            <p:nvPr/>
          </p:nvSpPr>
          <p:spPr>
            <a:xfrm rot="1883754">
              <a:off x="6228249" y="3726105"/>
              <a:ext cx="1447800" cy="228600"/>
            </a:xfrm>
            <a:prstGeom prst="leftArrow">
              <a:avLst>
                <a:gd name="adj1" fmla="val 50000"/>
                <a:gd name="adj2" fmla="val 129310"/>
              </a:avLst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29400" y="41910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Magnetars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Magnetars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7923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1600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0-10s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600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0-10Myr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1600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&gt;10Myr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153400" y="39624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RPP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6200" y="2133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</a:rPr>
              <a:t>Magnetar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133600"/>
            <a:ext cx="1143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Newborn</a:t>
            </a:r>
          </a:p>
          <a:p>
            <a:r>
              <a:rPr lang="en-US" b="1" dirty="0" smtClean="0"/>
              <a:t>Neutron</a:t>
            </a:r>
          </a:p>
          <a:p>
            <a:r>
              <a:rPr lang="en-US" b="1" dirty="0" smtClean="0"/>
              <a:t>Star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0574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Massive</a:t>
            </a:r>
          </a:p>
          <a:p>
            <a:r>
              <a:rPr lang="en-US" b="1" dirty="0" smtClean="0"/>
              <a:t>Star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Giant Flare of SGR </a:t>
            </a:r>
            <a:r>
              <a:rPr lang="en-US" dirty="0">
                <a:solidFill>
                  <a:srgbClr val="0070C0"/>
                </a:solidFill>
              </a:rPr>
              <a:t>1806-20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 27, 2004</a:t>
            </a:r>
          </a:p>
          <a:p>
            <a:r>
              <a:rPr lang="en-US" dirty="0" smtClean="0"/>
              <a:t>100x more luminous than any Galactic transients ever seen</a:t>
            </a:r>
          </a:p>
          <a:p>
            <a:r>
              <a:rPr lang="en-US" dirty="0" smtClean="0"/>
              <a:t>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Edd</a:t>
            </a:r>
            <a:endParaRPr lang="en-US" baseline="-25000" dirty="0" smtClean="0"/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19400" y="1371600"/>
            <a:ext cx="6003175" cy="5032177"/>
            <a:chOff x="2819400" y="1371600"/>
            <a:chExt cx="6003175" cy="5032177"/>
          </a:xfrm>
        </p:grpSpPr>
        <p:pic>
          <p:nvPicPr>
            <p:cNvPr id="364547" name="Picture 3" descr="C:\Documents and Settings\Administrator\My Documents\talks\axp_talk\1806_giant_flar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371600"/>
              <a:ext cx="5867400" cy="4703763"/>
            </a:xfrm>
            <a:prstGeom prst="rect">
              <a:avLst/>
            </a:prstGeom>
            <a:noFill/>
          </p:spPr>
        </p:pic>
        <p:sp>
          <p:nvSpPr>
            <p:cNvPr id="364548" name="Text Box 4"/>
            <p:cNvSpPr txBox="1">
              <a:spLocks noChangeArrowheads="1"/>
            </p:cNvSpPr>
            <p:nvPr/>
          </p:nvSpPr>
          <p:spPr bwMode="auto">
            <a:xfrm>
              <a:off x="7239000" y="6096000"/>
              <a:ext cx="158357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/>
                <a:t>Hurley et al. </a:t>
              </a:r>
              <a:r>
                <a:rPr lang="en-US" sz="1400" dirty="0" smtClean="0"/>
                <a:t>(2005)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8" name="108531main_flashcam0001_NASA WebV_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066800"/>
            <a:ext cx="7315200" cy="498763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7" name="108574main_neutron_ star_animation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39800" y="990600"/>
            <a:ext cx="7366000" cy="5022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XP_SwiftXRT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b="8467"/>
          <a:stretch>
            <a:fillRect/>
          </a:stretch>
        </p:blipFill>
        <p:spPr>
          <a:xfrm>
            <a:off x="304800" y="3005328"/>
            <a:ext cx="5257800" cy="3657600"/>
          </a:xfrm>
          <a:prstGeom prst="rect">
            <a:avLst/>
          </a:prstGeom>
        </p:spPr>
      </p:pic>
      <p:pic>
        <p:nvPicPr>
          <p:cNvPr id="12" name="Content Placeholder 5" descr="Xmagnetar_rings_epi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b="4369"/>
          <a:stretch>
            <a:fillRect/>
          </a:stretch>
        </p:blipFill>
        <p:spPr>
          <a:xfrm>
            <a:off x="4191000" y="2362200"/>
            <a:ext cx="4608630" cy="399592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2009 Jan Outburst</a:t>
            </a:r>
          </a:p>
          <a:p>
            <a:r>
              <a:rPr lang="en-US" dirty="0" smtClean="0"/>
              <a:t>Dust scattering rings, i.e. light echoes</a:t>
            </a:r>
          </a:p>
          <a:p>
            <a:pPr lvl="1">
              <a:buNone/>
            </a:pPr>
            <a:r>
              <a:rPr lang="en-US" dirty="0" smtClean="0"/>
              <a:t>=&gt; distance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1E 1547.0-5408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6355151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ESA/</a:t>
            </a:r>
            <a:r>
              <a:rPr lang="en-US" sz="1400" dirty="0" err="1" smtClean="0"/>
              <a:t>Tiengo</a:t>
            </a:r>
            <a:r>
              <a:rPr lang="en-US" sz="1400" dirty="0" smtClean="0"/>
              <a:t> et al.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081528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Swift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2395728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XMM-Newton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High-B Rotation-Powered PSRs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2895600" cy="365125"/>
          </a:xfrm>
        </p:spPr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4" name="Content Placeholder 13" descr="ppdot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127"/>
          <a:stretch>
            <a:fillRect/>
          </a:stretch>
        </p:blipFill>
        <p:spPr>
          <a:xfrm>
            <a:off x="990600" y="838200"/>
            <a:ext cx="6199429" cy="5943600"/>
          </a:xfrm>
        </p:spPr>
      </p:pic>
      <p:sp>
        <p:nvSpPr>
          <p:cNvPr id="19" name="TextBox 18"/>
          <p:cNvSpPr txBox="1"/>
          <p:nvPr/>
        </p:nvSpPr>
        <p:spPr>
          <a:xfrm>
            <a:off x="7162800" y="3048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High-B</a:t>
            </a:r>
            <a:r>
              <a:rPr lang="en-US" sz="2800" i="1" dirty="0" smtClean="0"/>
              <a:t> </a:t>
            </a:r>
            <a:r>
              <a:rPr lang="en-US" sz="2800" dirty="0" smtClean="0"/>
              <a:t>RRPs</a:t>
            </a:r>
            <a:endParaRPr lang="en-US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5867400" y="2209800"/>
            <a:ext cx="1828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High-B </a:t>
            </a:r>
            <a:r>
              <a:rPr lang="en-US" dirty="0" smtClean="0">
                <a:solidFill>
                  <a:schemeClr val="accent1"/>
                </a:solidFill>
              </a:rPr>
              <a:t>RRPs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05606" name="Group 102"/>
          <p:cNvGraphicFramePr>
            <a:graphicFrameLocks noGrp="1"/>
          </p:cNvGraphicFramePr>
          <p:nvPr>
            <p:ph idx="1"/>
          </p:nvPr>
        </p:nvGraphicFramePr>
        <p:xfrm>
          <a:off x="381000" y="1523998"/>
          <a:ext cx="8305802" cy="4617549"/>
        </p:xfrm>
        <a:graphic>
          <a:graphicData uri="http://schemas.openxmlformats.org/drawingml/2006/table">
            <a:tbl>
              <a:tblPr/>
              <a:tblGrid>
                <a:gridCol w="1585154"/>
                <a:gridCol w="1680162"/>
                <a:gridCol w="1680162"/>
                <a:gridCol w="1680162"/>
                <a:gridCol w="1680162"/>
              </a:tblGrid>
              <a:tr h="5268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Name</a:t>
                      </a:r>
                    </a:p>
                  </a:txBody>
                  <a:tcPr marL="95128" marR="951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  (s)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Pdot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(G)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  (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kpc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3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J1119-6127</a:t>
                      </a:r>
                    </a:p>
                  </a:txBody>
                  <a:tcPr marL="95128" marR="951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0.4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4.1e-12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4.1e13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8.4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3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J1718-3718</a:t>
                      </a:r>
                    </a:p>
                  </a:txBody>
                  <a:tcPr marL="95128" marR="951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1.6e-12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7.4e13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4.9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3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J1734-3333</a:t>
                      </a:r>
                    </a:p>
                  </a:txBody>
                  <a:tcPr marL="95128" marR="951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2.3e-12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5.2e13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7.4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3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J1814-1744</a:t>
                      </a:r>
                    </a:p>
                  </a:txBody>
                  <a:tcPr marL="95128" marR="951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7.4e-13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5.5e13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9.8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3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J1819-1458</a:t>
                      </a:r>
                    </a:p>
                  </a:txBody>
                  <a:tcPr marL="95128" marR="951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5.7e-13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5.0e13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3.6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3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J1846-0258</a:t>
                      </a:r>
                    </a:p>
                  </a:txBody>
                  <a:tcPr marL="95128" marR="951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7.1e-12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4.8e13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3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J1847-0130</a:t>
                      </a:r>
                    </a:p>
                  </a:txBody>
                  <a:tcPr marL="95128" marR="951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6.7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1.3e-12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9.3e13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8.4</a:t>
                      </a:r>
                    </a:p>
                  </a:txBody>
                  <a:tcPr marL="95128" marR="951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PSR </a:t>
            </a:r>
            <a:r>
              <a:rPr lang="en-US" dirty="0" smtClean="0">
                <a:solidFill>
                  <a:srgbClr val="0070C0"/>
                </a:solidFill>
              </a:rPr>
              <a:t>J1846-0258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586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0.3 s </a:t>
            </a:r>
            <a:r>
              <a:rPr lang="en-US" sz="2800" dirty="0" smtClean="0"/>
              <a:t>X-ray pulsar </a:t>
            </a:r>
            <a:r>
              <a:rPr lang="en-US" sz="2800" dirty="0"/>
              <a:t>in SNR </a:t>
            </a:r>
            <a:r>
              <a:rPr lang="en-US" sz="2800" dirty="0" err="1"/>
              <a:t>Kes</a:t>
            </a:r>
            <a:r>
              <a:rPr lang="en-US" sz="2800" dirty="0"/>
              <a:t> </a:t>
            </a:r>
            <a:r>
              <a:rPr lang="en-US" sz="2800" dirty="0" smtClean="0"/>
              <a:t>75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 = 5x10</a:t>
            </a:r>
            <a:r>
              <a:rPr lang="en-US" sz="2800" baseline="30000" dirty="0" smtClean="0"/>
              <a:t>13</a:t>
            </a:r>
            <a:r>
              <a:rPr lang="en-US" sz="2800" dirty="0" smtClean="0"/>
              <a:t>G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Youngest </a:t>
            </a:r>
            <a:r>
              <a:rPr lang="en-US" sz="2800" dirty="0" smtClean="0"/>
              <a:t>pulsar: </a:t>
            </a:r>
            <a:r>
              <a:rPr lang="en-US" sz="2800" dirty="0"/>
              <a:t>884 yr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 radio emission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7" name="Picture 6" descr="kes75.jpg"/>
          <p:cNvPicPr>
            <a:picLocks noChangeAspect="1"/>
          </p:cNvPicPr>
          <p:nvPr/>
        </p:nvPicPr>
        <p:blipFill>
          <a:blip r:embed="rId3" cstate="print"/>
          <a:srcRect l="13433" t="10448" r="7462" b="11940"/>
          <a:stretch>
            <a:fillRect/>
          </a:stretch>
        </p:blipFill>
        <p:spPr>
          <a:xfrm>
            <a:off x="4572000" y="2057400"/>
            <a:ext cx="4038600" cy="396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00800" y="5943600"/>
            <a:ext cx="2202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NASA/CXC/GSFC/</a:t>
            </a:r>
            <a:r>
              <a:rPr lang="en-US" sz="1200" dirty="0" err="1" smtClean="0"/>
              <a:t>F.P.Gavriil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first pulsar discovered 40 yrs ago, they are </a:t>
            </a:r>
            <a:r>
              <a:rPr lang="en-US" i="1" dirty="0" smtClean="0"/>
              <a:t>all </a:t>
            </a:r>
            <a:r>
              <a:rPr lang="en-US" dirty="0" smtClean="0"/>
              <a:t>thought to be: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orn spinning fast in SNRs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magnetic fields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10</a:t>
            </a:r>
            <a:r>
              <a:rPr lang="en-US" baseline="30000" dirty="0" smtClean="0"/>
              <a:t>12</a:t>
            </a:r>
            <a:r>
              <a:rPr lang="en-US" dirty="0" smtClean="0"/>
              <a:t> G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mitting radio pulses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11657" y="2895600"/>
            <a:ext cx="7677758" cy="381000"/>
            <a:chOff x="611657" y="2897996"/>
            <a:chExt cx="6979474" cy="300009"/>
          </a:xfrm>
        </p:grpSpPr>
        <p:sp>
          <p:nvSpPr>
            <p:cNvPr id="7" name="Rectangle 6"/>
            <p:cNvSpPr/>
            <p:nvPr/>
          </p:nvSpPr>
          <p:spPr>
            <a:xfrm rot="1185792">
              <a:off x="764058" y="2897996"/>
              <a:ext cx="6827073" cy="3000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20414208" flipH="1">
              <a:off x="611657" y="2897996"/>
              <a:ext cx="6827073" cy="3000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pic>
        <p:nvPicPr>
          <p:cNvPr id="508931" name="Picture 3" descr="C:\Documents and Settings\Administrator\My Documents\talks\axp_talk\Kes75\lightcurves.jpg"/>
          <p:cNvPicPr>
            <a:picLocks noChangeAspect="1" noChangeArrowheads="1"/>
          </p:cNvPicPr>
          <p:nvPr/>
        </p:nvPicPr>
        <p:blipFill>
          <a:blip r:embed="rId2" cstate="print"/>
          <a:srcRect l="7843" t="3030" r="8824" b="6818"/>
          <a:stretch>
            <a:fillRect/>
          </a:stretch>
        </p:blipFill>
        <p:spPr bwMode="auto">
          <a:xfrm>
            <a:off x="76200" y="152400"/>
            <a:ext cx="4735512" cy="66294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990600" y="2438400"/>
            <a:ext cx="7932938" cy="4224754"/>
            <a:chOff x="990600" y="2438400"/>
            <a:chExt cx="7932938" cy="4224754"/>
          </a:xfrm>
        </p:grpSpPr>
        <p:sp>
          <p:nvSpPr>
            <p:cNvPr id="508932" name="Text Box 4"/>
            <p:cNvSpPr txBox="1">
              <a:spLocks noChangeArrowheads="1"/>
            </p:cNvSpPr>
            <p:nvPr/>
          </p:nvSpPr>
          <p:spPr bwMode="auto">
            <a:xfrm>
              <a:off x="7162800" y="6324600"/>
              <a:ext cx="17607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Gavriil</a:t>
              </a:r>
              <a:r>
                <a:rPr lang="en-US" sz="1600" dirty="0"/>
                <a:t> et </a:t>
              </a:r>
              <a:r>
                <a:rPr lang="en-US" sz="1600" dirty="0" smtClean="0"/>
                <a:t>al. (2008)</a:t>
              </a:r>
              <a:endParaRPr lang="en-US" sz="16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90600" y="2438400"/>
              <a:ext cx="7772400" cy="3810000"/>
              <a:chOff x="838200" y="1371600"/>
              <a:chExt cx="7772400" cy="3810000"/>
            </a:xfrm>
          </p:grpSpPr>
          <p:pic>
            <p:nvPicPr>
              <p:cNvPr id="9" name="Picture 3" descr="C:\Documents and Settings\Administrator\My Documents\talks\axp_talk\Kes75\snr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2122"/>
              <a:stretch>
                <a:fillRect/>
              </a:stretch>
            </p:blipFill>
            <p:spPr bwMode="auto">
              <a:xfrm>
                <a:off x="838200" y="1371600"/>
                <a:ext cx="7772400" cy="3810000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976657" y="42672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2006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4267200"/>
                <a:ext cx="6527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2000</a:t>
                </a:r>
                <a:endParaRPr lang="en-US" dirty="0"/>
              </a:p>
            </p:txBody>
          </p:sp>
        </p:grpSp>
      </p:grp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533400"/>
            <a:ext cx="4648200" cy="1143000"/>
          </a:xfrm>
          <a:ln/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accent1"/>
                </a:solidFill>
              </a:rPr>
              <a:t>Magnetar</a:t>
            </a:r>
            <a:r>
              <a:rPr lang="en-US" sz="3200" dirty="0">
                <a:solidFill>
                  <a:schemeClr val="accent1"/>
                </a:solidFill>
              </a:rPr>
              <a:t>-like </a:t>
            </a:r>
            <a:r>
              <a:rPr lang="en-US" sz="3200" dirty="0" smtClean="0">
                <a:solidFill>
                  <a:schemeClr val="accent1"/>
                </a:solidFill>
              </a:rPr>
              <a:t>Outbursts</a:t>
            </a:r>
            <a:br>
              <a:rPr lang="en-US" sz="3200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in a </a:t>
            </a:r>
            <a:r>
              <a:rPr lang="en-US" sz="3200" dirty="0">
                <a:solidFill>
                  <a:schemeClr val="accent1"/>
                </a:solidFill>
              </a:rPr>
              <a:t>Rotation-Powered </a:t>
            </a:r>
            <a:r>
              <a:rPr lang="en-US" sz="3200" dirty="0" smtClean="0">
                <a:solidFill>
                  <a:schemeClr val="accent1"/>
                </a:solidFill>
              </a:rPr>
              <a:t>Pulsar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Chandra Observations of </a:t>
            </a:r>
            <a:r>
              <a:rPr lang="en-US" dirty="0" err="1">
                <a:solidFill>
                  <a:srgbClr val="0070C0"/>
                </a:solidFill>
              </a:rPr>
              <a:t>Kes</a:t>
            </a:r>
            <a:r>
              <a:rPr lang="en-US" dirty="0">
                <a:solidFill>
                  <a:srgbClr val="0070C0"/>
                </a:solidFill>
              </a:rPr>
              <a:t> 75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4171051" y="5638800"/>
            <a:ext cx="7040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        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8" name="Picture 7" descr="1-8keV.jpg"/>
          <p:cNvPicPr>
            <a:picLocks noChangeAspect="1"/>
          </p:cNvPicPr>
          <p:nvPr/>
        </p:nvPicPr>
        <p:blipFill>
          <a:blip r:embed="rId2" cstate="print"/>
          <a:srcRect r="8395"/>
          <a:stretch>
            <a:fillRect/>
          </a:stretch>
        </p:blipFill>
        <p:spPr>
          <a:xfrm rot="5400000">
            <a:off x="2403529" y="-498529"/>
            <a:ext cx="4724400" cy="8007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57912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57912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2006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579120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2009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6172200"/>
            <a:ext cx="2719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Livingstone, SN, </a:t>
            </a:r>
            <a:r>
              <a:rPr lang="en-US" sz="1600" dirty="0" err="1" smtClean="0"/>
              <a:t>Kaspi</a:t>
            </a:r>
            <a:r>
              <a:rPr lang="en-US" sz="1600" dirty="0" smtClean="0"/>
              <a:t>, in prep.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Rotating Radio Transients (RRATs)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Sporadic radio pulse emitters</a:t>
            </a:r>
          </a:p>
          <a:p>
            <a:r>
              <a:rPr lang="en-US" dirty="0" smtClean="0"/>
              <a:t>12 known</a:t>
            </a:r>
          </a:p>
          <a:p>
            <a:r>
              <a:rPr lang="en-US" dirty="0" smtClean="0"/>
              <a:t>Long periods</a:t>
            </a:r>
          </a:p>
          <a:p>
            <a:r>
              <a:rPr lang="en-US" dirty="0" smtClean="0"/>
              <a:t>Bright in radio</a:t>
            </a:r>
          </a:p>
          <a:p>
            <a:r>
              <a:rPr lang="en-US" dirty="0" smtClean="0"/>
              <a:t>Giant pulses?</a:t>
            </a:r>
          </a:p>
          <a:p>
            <a:r>
              <a:rPr lang="en-US" dirty="0" smtClean="0"/>
              <a:t>Intermittent or </a:t>
            </a:r>
            <a:r>
              <a:rPr lang="en-US" dirty="0" err="1" smtClean="0"/>
              <a:t>nulling</a:t>
            </a:r>
            <a:r>
              <a:rPr lang="en-US" dirty="0" smtClean="0"/>
              <a:t> pulsars?</a:t>
            </a:r>
          </a:p>
          <a:p>
            <a:r>
              <a:rPr lang="en-US" dirty="0" smtClean="0"/>
              <a:t>Nearly dead pulsars? Asteroid belts?</a:t>
            </a:r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5867400" y="1905000"/>
            <a:ext cx="2822675" cy="2209800"/>
            <a:chOff x="3777" y="1632"/>
            <a:chExt cx="1962" cy="1536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3777" y="2688"/>
              <a:ext cx="188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V="1">
              <a:off x="4178" y="1920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4466" y="1776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5088" y="1632"/>
              <a:ext cx="0" cy="10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5527" y="2688"/>
              <a:ext cx="2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b="1" dirty="0"/>
                <a:t>T</a:t>
              </a: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4178" y="2736"/>
              <a:ext cx="0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3890" y="2928"/>
              <a:ext cx="55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 dirty="0"/>
                <a:t>2-30ms</a:t>
              </a: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4527" y="2832"/>
              <a:ext cx="57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4608" y="2918"/>
              <a:ext cx="5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000" b="1" dirty="0"/>
                <a:t>4m-3h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12412" y="2362200"/>
            <a:ext cx="4034388" cy="4193977"/>
            <a:chOff x="4888612" y="2362200"/>
            <a:chExt cx="4034388" cy="4193977"/>
          </a:xfrm>
        </p:grpSpPr>
        <p:pic>
          <p:nvPicPr>
            <p:cNvPr id="24" name="Picture 23" descr="rrat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8612" y="2362200"/>
              <a:ext cx="4026787" cy="393954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086600" y="6248400"/>
              <a:ext cx="18364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McLaughlin et al. 2007</a:t>
              </a:r>
              <a:endParaRPr lang="en-US" sz="1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90600" y="3429000"/>
            <a:ext cx="3402013" cy="2898577"/>
            <a:chOff x="1066800" y="3429000"/>
            <a:chExt cx="3402013" cy="2898577"/>
          </a:xfrm>
        </p:grpSpPr>
        <p:sp>
          <p:nvSpPr>
            <p:cNvPr id="27" name="TextBox 26"/>
            <p:cNvSpPr txBox="1"/>
            <p:nvPr/>
          </p:nvSpPr>
          <p:spPr>
            <a:xfrm>
              <a:off x="3200400" y="6019800"/>
              <a:ext cx="1264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Rea et al. 2009</a:t>
              </a:r>
              <a:endParaRPr lang="en-US" sz="1400" dirty="0"/>
            </a:p>
          </p:txBody>
        </p:sp>
        <p:pic>
          <p:nvPicPr>
            <p:cNvPr id="28" name="Content Placeholder 6" descr="1819.jpg"/>
            <p:cNvPicPr>
              <a:picLocks noChangeAspect="1"/>
            </p:cNvPicPr>
            <p:nvPr/>
          </p:nvPicPr>
          <p:blipFill>
            <a:blip r:embed="rId3" cstate="print"/>
            <a:srcRect t="2794" r="52959"/>
            <a:stretch>
              <a:fillRect/>
            </a:stretch>
          </p:blipFill>
          <p:spPr>
            <a:xfrm>
              <a:off x="1066800" y="3429000"/>
              <a:ext cx="3402013" cy="26511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Rotating </a:t>
            </a:r>
            <a:r>
              <a:rPr lang="en-US" dirty="0" err="1" smtClean="0">
                <a:solidFill>
                  <a:srgbClr val="0070C0"/>
                </a:solidFill>
              </a:rPr>
              <a:t>RAdio</a:t>
            </a:r>
            <a:r>
              <a:rPr lang="en-US" dirty="0" smtClean="0">
                <a:solidFill>
                  <a:srgbClr val="0070C0"/>
                </a:solidFill>
              </a:rPr>
              <a:t> Transients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2895600" cy="365125"/>
          </a:xfrm>
        </p:spPr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4" name="Content Placeholder 13" descr="ppdot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127"/>
          <a:stretch>
            <a:fillRect/>
          </a:stretch>
        </p:blipFill>
        <p:spPr>
          <a:xfrm>
            <a:off x="987320" y="838200"/>
            <a:ext cx="6175480" cy="5920639"/>
          </a:xfrm>
        </p:spPr>
      </p:pic>
      <p:sp>
        <p:nvSpPr>
          <p:cNvPr id="15" name="Oval 14"/>
          <p:cNvSpPr/>
          <p:nvPr/>
        </p:nvSpPr>
        <p:spPr>
          <a:xfrm>
            <a:off x="4876800" y="1981200"/>
            <a:ext cx="1295400" cy="16002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 rot="1883754">
            <a:off x="6125756" y="3103580"/>
            <a:ext cx="1447800" cy="228600"/>
          </a:xfrm>
          <a:prstGeom prst="leftArrow">
            <a:avLst>
              <a:gd name="adj1" fmla="val 50000"/>
              <a:gd name="adj2" fmla="val 12931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0000" y="3505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RRATs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Isolated Neutron Stars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7+1 known (Magnificent Seven + </a:t>
            </a:r>
            <a:r>
              <a:rPr lang="en-US" dirty="0" err="1" smtClean="0"/>
              <a:t>Calvera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Nearby (most &lt; 1kpc)</a:t>
            </a:r>
          </a:p>
          <a:p>
            <a:r>
              <a:rPr lang="en-US" dirty="0" smtClean="0"/>
              <a:t>Inferred B-fields 1-3x10</a:t>
            </a:r>
            <a:r>
              <a:rPr lang="en-US" baseline="30000" dirty="0" smtClean="0"/>
              <a:t>13</a:t>
            </a:r>
            <a:r>
              <a:rPr lang="en-US" dirty="0" smtClean="0"/>
              <a:t>G</a:t>
            </a:r>
          </a:p>
          <a:p>
            <a:r>
              <a:rPr lang="en-US" dirty="0" smtClean="0"/>
              <a:t>No radio emission</a:t>
            </a:r>
          </a:p>
          <a:p>
            <a:r>
              <a:rPr lang="en-US" dirty="0" smtClean="0"/>
              <a:t>Believed to be old pulsars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0" name="Picture 9" descr="300px-IsolatedNeutronS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3335" y="2346959"/>
            <a:ext cx="3562065" cy="397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Isolated Neutron Stars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2895600" cy="365125"/>
          </a:xfrm>
        </p:spPr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4" name="Content Placeholder 13" descr="ppdot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127"/>
          <a:stretch>
            <a:fillRect/>
          </a:stretch>
        </p:blipFill>
        <p:spPr>
          <a:xfrm>
            <a:off x="987319" y="838200"/>
            <a:ext cx="6119949" cy="5867400"/>
          </a:xfrm>
        </p:spPr>
      </p:pic>
      <p:sp>
        <p:nvSpPr>
          <p:cNvPr id="15" name="Oval 14"/>
          <p:cNvSpPr/>
          <p:nvPr/>
        </p:nvSpPr>
        <p:spPr>
          <a:xfrm>
            <a:off x="5486400" y="2057400"/>
            <a:ext cx="914400" cy="12192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 rot="1883754">
            <a:off x="6430556" y="3179779"/>
            <a:ext cx="1447800" cy="228600"/>
          </a:xfrm>
          <a:prstGeom prst="leftArrow">
            <a:avLst>
              <a:gd name="adj1" fmla="val 50000"/>
              <a:gd name="adj2" fmla="val 12931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48600" y="3429000"/>
            <a:ext cx="99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Compact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sym typeface="Symbol"/>
              </a:rPr>
              <a:t></a:t>
            </a:r>
            <a:r>
              <a:rPr lang="en-US" dirty="0" smtClean="0">
                <a:solidFill>
                  <a:schemeClr val="tx2"/>
                </a:solidFill>
              </a:rPr>
              <a:t>7 known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Found near the center of SNRs =&gt; young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No radio, IR, optical counterparts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Isolated, no PWN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Thermal X-ray spectrum, hot temp small R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Cas</a:t>
            </a:r>
            <a:r>
              <a:rPr lang="en-US" dirty="0" smtClean="0">
                <a:solidFill>
                  <a:schemeClr val="tx2"/>
                </a:solidFill>
              </a:rPr>
              <a:t> A: Chandra first light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25160" y="1905000"/>
            <a:ext cx="4604754" cy="4467999"/>
            <a:chOff x="4225160" y="1905000"/>
            <a:chExt cx="4604754" cy="4467999"/>
          </a:xfrm>
        </p:grpSpPr>
        <p:pic>
          <p:nvPicPr>
            <p:cNvPr id="12" name="Picture 11" descr="casa_2007.jpg"/>
            <p:cNvPicPr>
              <a:picLocks noChangeAspect="1"/>
            </p:cNvPicPr>
            <p:nvPr/>
          </p:nvPicPr>
          <p:blipFill>
            <a:blip r:embed="rId3" cstate="print"/>
            <a:srcRect l="15555" t="16666" r="15556" b="18889"/>
            <a:stretch>
              <a:fillRect/>
            </a:stretch>
          </p:blipFill>
          <p:spPr>
            <a:xfrm>
              <a:off x="4225160" y="1905000"/>
              <a:ext cx="4480034" cy="419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553200" y="6096000"/>
              <a:ext cx="22767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NASA/CXC/SAO/</a:t>
              </a:r>
              <a:r>
                <a:rPr lang="en-US" sz="1200" dirty="0" err="1" smtClean="0"/>
                <a:t>D.Patnaude</a:t>
              </a:r>
              <a:r>
                <a:rPr lang="en-US" sz="1200" dirty="0" smtClean="0"/>
                <a:t> et al.</a:t>
              </a:r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33600" y="4191000"/>
            <a:ext cx="4191000" cy="1513820"/>
            <a:chOff x="2133600" y="4191000"/>
            <a:chExt cx="4191000" cy="1513820"/>
          </a:xfrm>
        </p:grpSpPr>
        <p:cxnSp>
          <p:nvCxnSpPr>
            <p:cNvPr id="14" name="Straight Arrow Connector 13"/>
            <p:cNvCxnSpPr>
              <a:stCxn id="15" idx="3"/>
            </p:cNvCxnSpPr>
            <p:nvPr/>
          </p:nvCxnSpPr>
          <p:spPr>
            <a:xfrm flipV="1">
              <a:off x="3657600" y="4191000"/>
              <a:ext cx="2667000" cy="125221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33600" y="51816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First CCO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CCOs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as “Anti-</a:t>
            </a:r>
            <a:r>
              <a:rPr lang="en-US" dirty="0" err="1" smtClean="0">
                <a:solidFill>
                  <a:schemeClr val="accent1"/>
                </a:solidFill>
                <a:sym typeface="Wingdings" pitchFamily="2" charset="2"/>
              </a:rPr>
              <a:t>Magnetars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”?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3 CCOs show X-ray pulsations:</a:t>
            </a:r>
          </a:p>
          <a:p>
            <a:pPr lvl="1"/>
            <a:r>
              <a:rPr lang="en-US" dirty="0" smtClean="0"/>
              <a:t>CCO in PKS 1209-52: B&lt;3x10</a:t>
            </a:r>
            <a:r>
              <a:rPr lang="en-US" baseline="30000" dirty="0" smtClean="0"/>
              <a:t>11</a:t>
            </a:r>
            <a:r>
              <a:rPr lang="en-US" dirty="0" smtClean="0"/>
              <a:t>G </a:t>
            </a:r>
            <a:r>
              <a:rPr lang="en-US" sz="1600" dirty="0" smtClean="0"/>
              <a:t>(</a:t>
            </a:r>
            <a:r>
              <a:rPr lang="en-US" sz="1600" dirty="0" err="1" smtClean="0"/>
              <a:t>Gotthelf</a:t>
            </a:r>
            <a:r>
              <a:rPr lang="en-US" sz="1600" dirty="0" smtClean="0"/>
              <a:t> &amp; </a:t>
            </a:r>
            <a:r>
              <a:rPr lang="en-US" sz="1600" dirty="0" err="1" smtClean="0"/>
              <a:t>Halpern</a:t>
            </a:r>
            <a:r>
              <a:rPr lang="en-US" sz="1600" dirty="0" smtClean="0"/>
              <a:t> 2007)</a:t>
            </a:r>
            <a:endParaRPr lang="en-US" dirty="0" smtClean="0"/>
          </a:p>
          <a:p>
            <a:pPr lvl="1"/>
            <a:r>
              <a:rPr lang="en-US" dirty="0" smtClean="0"/>
              <a:t>CCO in </a:t>
            </a:r>
            <a:r>
              <a:rPr lang="en-US" dirty="0" err="1" smtClean="0"/>
              <a:t>Puppis</a:t>
            </a:r>
            <a:r>
              <a:rPr lang="en-US" dirty="0" smtClean="0"/>
              <a:t> A: B&lt;10</a:t>
            </a:r>
            <a:r>
              <a:rPr lang="en-US" baseline="30000" dirty="0" smtClean="0"/>
              <a:t>12</a:t>
            </a:r>
            <a:r>
              <a:rPr lang="en-US" dirty="0" smtClean="0"/>
              <a:t>G </a:t>
            </a:r>
            <a:r>
              <a:rPr lang="en-US" sz="1600" dirty="0" smtClean="0"/>
              <a:t>(</a:t>
            </a:r>
            <a:r>
              <a:rPr lang="en-US" sz="1600" dirty="0" err="1" smtClean="0"/>
              <a:t>Gotthelf</a:t>
            </a:r>
            <a:r>
              <a:rPr lang="en-US" sz="1600" dirty="0" smtClean="0"/>
              <a:t> &amp; </a:t>
            </a:r>
            <a:r>
              <a:rPr lang="en-US" sz="1600" dirty="0" err="1" smtClean="0"/>
              <a:t>Halpern</a:t>
            </a:r>
            <a:r>
              <a:rPr lang="en-US" sz="1600" dirty="0" smtClean="0"/>
              <a:t> 2009)</a:t>
            </a:r>
            <a:endParaRPr lang="en-US" sz="20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CCO in </a:t>
            </a:r>
            <a:r>
              <a:rPr lang="en-US" dirty="0" err="1" smtClean="0">
                <a:solidFill>
                  <a:srgbClr val="FF0000"/>
                </a:solidFill>
              </a:rPr>
              <a:t>Kes</a:t>
            </a:r>
            <a:r>
              <a:rPr lang="en-US" dirty="0" smtClean="0">
                <a:solidFill>
                  <a:srgbClr val="FF0000"/>
                </a:solidFill>
              </a:rPr>
              <a:t> 79:  B=3x10</a:t>
            </a:r>
            <a:r>
              <a:rPr 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G! </a:t>
            </a:r>
            <a:r>
              <a:rPr lang="en-US" sz="1600" dirty="0" smtClean="0"/>
              <a:t>(</a:t>
            </a:r>
            <a:r>
              <a:rPr lang="en-US" sz="1600" dirty="0" err="1" smtClean="0"/>
              <a:t>Halpern</a:t>
            </a:r>
            <a:r>
              <a:rPr lang="en-US" sz="1600" dirty="0" smtClean="0"/>
              <a:t> &amp; </a:t>
            </a:r>
            <a:r>
              <a:rPr lang="en-US" sz="1600" dirty="0" err="1" smtClean="0"/>
              <a:t>Gotthelf</a:t>
            </a:r>
            <a:r>
              <a:rPr lang="en-US" sz="1600" dirty="0" smtClean="0"/>
              <a:t> 2010)</a:t>
            </a:r>
            <a:endParaRPr lang="en-US" sz="2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95800" y="3124200"/>
            <a:ext cx="4050781" cy="3279577"/>
            <a:chOff x="4495799" y="3429000"/>
            <a:chExt cx="4050781" cy="3279577"/>
          </a:xfrm>
        </p:grpSpPr>
        <p:pic>
          <p:nvPicPr>
            <p:cNvPr id="6" name="Picture 5" descr="1209_period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9" y="3429000"/>
              <a:ext cx="3910263" cy="2971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00800" y="6400800"/>
              <a:ext cx="21457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 smtClean="0"/>
                <a:t>Halpern</a:t>
              </a:r>
              <a:r>
                <a:rPr lang="en-US" sz="1400" dirty="0" smtClean="0"/>
                <a:t> &amp; </a:t>
              </a:r>
              <a:r>
                <a:rPr lang="en-US" sz="1400" dirty="0" err="1" smtClean="0"/>
                <a:t>Gotthelf</a:t>
              </a:r>
              <a:r>
                <a:rPr lang="en-US" sz="1400" dirty="0" smtClean="0"/>
                <a:t> (2010)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3400" y="41910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CCOs as “Anti-</a:t>
            </a:r>
            <a:r>
              <a:rPr lang="en-US" sz="3200" dirty="0" err="1" smtClean="0"/>
              <a:t>magnetars</a:t>
            </a:r>
            <a:r>
              <a:rPr lang="en-US" sz="3200" dirty="0" smtClean="0"/>
              <a:t>”, born with weak </a:t>
            </a:r>
            <a:r>
              <a:rPr lang="en-US" sz="3200" i="1" dirty="0" smtClean="0"/>
              <a:t>B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Central Compact Objects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2895600" cy="365125"/>
          </a:xfrm>
        </p:spPr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4" name="Content Placeholder 13" descr="ppdot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127"/>
          <a:stretch>
            <a:fillRect/>
          </a:stretch>
        </p:blipFill>
        <p:spPr>
          <a:xfrm>
            <a:off x="1143000" y="914400"/>
            <a:ext cx="6018892" cy="5770513"/>
          </a:xfrm>
        </p:spPr>
      </p:pic>
      <p:sp>
        <p:nvSpPr>
          <p:cNvPr id="19" name="TextBox 18"/>
          <p:cNvSpPr txBox="1"/>
          <p:nvPr/>
        </p:nvSpPr>
        <p:spPr>
          <a:xfrm>
            <a:off x="7620000" y="3581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CCOs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stCxn id="19" idx="1"/>
          </p:cNvCxnSpPr>
          <p:nvPr/>
        </p:nvCxnSpPr>
        <p:spPr>
          <a:xfrm rot="10800000">
            <a:off x="4648200" y="3276600"/>
            <a:ext cx="2971800" cy="56641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1"/>
          </p:cNvCxnSpPr>
          <p:nvPr/>
        </p:nvCxnSpPr>
        <p:spPr>
          <a:xfrm rot="10800000">
            <a:off x="5181600" y="3810000"/>
            <a:ext cx="2438400" cy="3301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4572000" y="3843010"/>
            <a:ext cx="3048000" cy="42419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Millisecond Pulsars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086600" cy="2971800"/>
          </a:xfrm>
        </p:spPr>
        <p:txBody>
          <a:bodyPr/>
          <a:lstStyle/>
          <a:p>
            <a:r>
              <a:rPr lang="en-US" dirty="0" smtClean="0"/>
              <a:t>P=0.001s – 0.01s</a:t>
            </a:r>
          </a:p>
          <a:p>
            <a:r>
              <a:rPr lang="en-US" dirty="0" smtClean="0"/>
              <a:t>Age &gt; 1Myr</a:t>
            </a:r>
          </a:p>
          <a:p>
            <a:r>
              <a:rPr lang="en-US" dirty="0" smtClean="0"/>
              <a:t>Spun up by accretion</a:t>
            </a:r>
          </a:p>
          <a:p>
            <a:r>
              <a:rPr lang="en-US" dirty="0" smtClean="0"/>
              <a:t>Recycled pulsars</a:t>
            </a:r>
          </a:p>
          <a:p>
            <a:r>
              <a:rPr lang="en-US" dirty="0" smtClean="0"/>
              <a:t>Fermi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5257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 talks by  David </a:t>
            </a:r>
            <a:r>
              <a:rPr lang="en-US" dirty="0" err="1" smtClean="0"/>
              <a:t>Hui</a:t>
            </a:r>
            <a:r>
              <a:rPr lang="en-US" dirty="0" smtClean="0"/>
              <a:t> and Yi Jung Yang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Zoo of Isolated 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RPP (radio pulsar)</a:t>
            </a:r>
          </a:p>
          <a:p>
            <a:r>
              <a:rPr lang="en-US" dirty="0" smtClean="0"/>
              <a:t>INS (nearby old pulsar)</a:t>
            </a:r>
          </a:p>
          <a:p>
            <a:r>
              <a:rPr lang="en-US" dirty="0" smtClean="0"/>
              <a:t>AXP/SGR (</a:t>
            </a:r>
            <a:r>
              <a:rPr lang="en-US" dirty="0" err="1" smtClean="0"/>
              <a:t>Magnetar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CCO (Anti-</a:t>
            </a:r>
            <a:r>
              <a:rPr lang="en-US" dirty="0" err="1" smtClean="0"/>
              <a:t>magnetar</a:t>
            </a:r>
            <a:r>
              <a:rPr lang="en-US" dirty="0" smtClean="0"/>
              <a:t>?)</a:t>
            </a:r>
          </a:p>
          <a:p>
            <a:r>
              <a:rPr lang="en-US" dirty="0" smtClean="0"/>
              <a:t>RRAT (Part-time pulsar)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MSP (Recycled pulsar)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HKU Fermi Workshop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24400" y="1600200"/>
            <a:ext cx="4267200" cy="4391799"/>
            <a:chOff x="4724400" y="1905000"/>
            <a:chExt cx="4267200" cy="4391799"/>
          </a:xfrm>
        </p:grpSpPr>
        <p:pic>
          <p:nvPicPr>
            <p:cNvPr id="7" name="Picture 6" descr="il_fullxfull.8089381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00" y="1905000"/>
              <a:ext cx="4152900" cy="4152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91400" y="6019800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from Cupcake </a:t>
              </a:r>
              <a:r>
                <a:rPr lang="en-US" sz="1200" dirty="0" err="1" smtClean="0"/>
                <a:t>Cutiees</a:t>
              </a:r>
              <a:endParaRPr lang="en-US" sz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296411" y="4412293"/>
              <a:ext cx="1083501" cy="732773"/>
            </a:xfrm>
            <a:custGeom>
              <a:avLst/>
              <a:gdLst>
                <a:gd name="connsiteX0" fmla="*/ 237994 w 1083501"/>
                <a:gd name="connsiteY0" fmla="*/ 0 h 732773"/>
                <a:gd name="connsiteX1" fmla="*/ 0 w 1083501"/>
                <a:gd name="connsiteY1" fmla="*/ 187891 h 732773"/>
                <a:gd name="connsiteX2" fmla="*/ 12526 w 1083501"/>
                <a:gd name="connsiteY2" fmla="*/ 463463 h 732773"/>
                <a:gd name="connsiteX3" fmla="*/ 156575 w 1083501"/>
                <a:gd name="connsiteY3" fmla="*/ 732773 h 732773"/>
                <a:gd name="connsiteX4" fmla="*/ 757825 w 1083501"/>
                <a:gd name="connsiteY4" fmla="*/ 698326 h 732773"/>
                <a:gd name="connsiteX5" fmla="*/ 901874 w 1083501"/>
                <a:gd name="connsiteY5" fmla="*/ 701458 h 732773"/>
                <a:gd name="connsiteX6" fmla="*/ 1042792 w 1083501"/>
                <a:gd name="connsiteY6" fmla="*/ 338203 h 732773"/>
                <a:gd name="connsiteX7" fmla="*/ 1083501 w 1083501"/>
                <a:gd name="connsiteY7" fmla="*/ 125260 h 732773"/>
                <a:gd name="connsiteX8" fmla="*/ 883085 w 1083501"/>
                <a:gd name="connsiteY8" fmla="*/ 6263 h 732773"/>
                <a:gd name="connsiteX9" fmla="*/ 237994 w 1083501"/>
                <a:gd name="connsiteY9" fmla="*/ 0 h 73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3501" h="732773">
                  <a:moveTo>
                    <a:pt x="237994" y="0"/>
                  </a:moveTo>
                  <a:lnTo>
                    <a:pt x="0" y="187891"/>
                  </a:lnTo>
                  <a:lnTo>
                    <a:pt x="12526" y="463463"/>
                  </a:lnTo>
                  <a:lnTo>
                    <a:pt x="156575" y="732773"/>
                  </a:lnTo>
                  <a:lnTo>
                    <a:pt x="757825" y="698326"/>
                  </a:lnTo>
                  <a:lnTo>
                    <a:pt x="901874" y="701458"/>
                  </a:lnTo>
                  <a:lnTo>
                    <a:pt x="1042792" y="338203"/>
                  </a:lnTo>
                  <a:lnTo>
                    <a:pt x="1083501" y="125260"/>
                  </a:lnTo>
                  <a:lnTo>
                    <a:pt x="883085" y="6263"/>
                  </a:lnTo>
                  <a:lnTo>
                    <a:pt x="237994" y="0"/>
                  </a:lnTo>
                  <a:close/>
                </a:path>
              </a:pathLst>
            </a:custGeom>
            <a:solidFill>
              <a:srgbClr val="F3F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4419600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NS</a:t>
              </a:r>
            </a:p>
            <a:p>
              <a:r>
                <a:rPr lang="en-US" sz="2400" dirty="0" smtClean="0"/>
                <a:t>Zoo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Millisecond Second PSRs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3308" y="6356350"/>
            <a:ext cx="2895600" cy="365125"/>
          </a:xfrm>
        </p:spPr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4" name="Content Placeholder 13" descr="ppdot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127"/>
          <a:stretch>
            <a:fillRect/>
          </a:stretch>
        </p:blipFill>
        <p:spPr>
          <a:xfrm>
            <a:off x="1600200" y="914400"/>
            <a:ext cx="6019800" cy="5771384"/>
          </a:xfrm>
        </p:spPr>
      </p:pic>
      <p:sp>
        <p:nvSpPr>
          <p:cNvPr id="15" name="Oval 14"/>
          <p:cNvSpPr/>
          <p:nvPr/>
        </p:nvSpPr>
        <p:spPr>
          <a:xfrm rot="3121914">
            <a:off x="3236189" y="3682452"/>
            <a:ext cx="1378037" cy="269422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 rot="13005179">
            <a:off x="1123534" y="3717754"/>
            <a:ext cx="2322976" cy="197244"/>
          </a:xfrm>
          <a:prstGeom prst="leftArrow">
            <a:avLst>
              <a:gd name="adj1" fmla="val 50000"/>
              <a:gd name="adj2" fmla="val 12931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09600" y="25908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MSPs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Unification?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-876300" y="3707368"/>
            <a:ext cx="38862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66800" y="5650468"/>
            <a:ext cx="7010400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01000" y="5486400"/>
            <a:ext cx="92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Log Age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Log 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6714" y="5726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5114" y="5738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6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2114" y="5726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0296" y="57383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8114" y="5738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8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5193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8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202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10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696" y="3135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2331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14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4800600"/>
            <a:ext cx="2570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Millisecond pulsars</a:t>
            </a:r>
            <a:endParaRPr lang="en-US" sz="2400" dirty="0"/>
          </a:p>
        </p:txBody>
      </p:sp>
      <p:sp>
        <p:nvSpPr>
          <p:cNvPr id="20" name="Rounded Rectangle 19"/>
          <p:cNvSpPr/>
          <p:nvPr/>
        </p:nvSpPr>
        <p:spPr>
          <a:xfrm>
            <a:off x="5486400" y="4431268"/>
            <a:ext cx="2590800" cy="1219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52600" y="2133600"/>
            <a:ext cx="15220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Magnetars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43000" y="1764268"/>
            <a:ext cx="2667000" cy="121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3581400"/>
            <a:ext cx="1843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Radio Pulsars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      RRATs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020566" y="2716032"/>
            <a:ext cx="6987332" cy="2916139"/>
          </a:xfrm>
          <a:custGeom>
            <a:avLst/>
            <a:gdLst>
              <a:gd name="connsiteX0" fmla="*/ 297951 w 6987332"/>
              <a:gd name="connsiteY0" fmla="*/ 216921 h 2916139"/>
              <a:gd name="connsiteX1" fmla="*/ 256854 w 6987332"/>
              <a:gd name="connsiteY1" fmla="*/ 268292 h 2916139"/>
              <a:gd name="connsiteX2" fmla="*/ 71919 w 6987332"/>
              <a:gd name="connsiteY2" fmla="*/ 853919 h 2916139"/>
              <a:gd name="connsiteX3" fmla="*/ 51371 w 6987332"/>
              <a:gd name="connsiteY3" fmla="*/ 1018306 h 2916139"/>
              <a:gd name="connsiteX4" fmla="*/ 10274 w 6987332"/>
              <a:gd name="connsiteY4" fmla="*/ 1110773 h 2916139"/>
              <a:gd name="connsiteX5" fmla="*/ 0 w 6987332"/>
              <a:gd name="connsiteY5" fmla="*/ 1141596 h 2916139"/>
              <a:gd name="connsiteX6" fmla="*/ 133564 w 6987332"/>
              <a:gd name="connsiteY6" fmla="*/ 1213515 h 2916139"/>
              <a:gd name="connsiteX7" fmla="*/ 215758 w 6987332"/>
              <a:gd name="connsiteY7" fmla="*/ 1223789 h 2916139"/>
              <a:gd name="connsiteX8" fmla="*/ 318499 w 6987332"/>
              <a:gd name="connsiteY8" fmla="*/ 1408724 h 2916139"/>
              <a:gd name="connsiteX9" fmla="*/ 369870 w 6987332"/>
              <a:gd name="connsiteY9" fmla="*/ 1480643 h 2916139"/>
              <a:gd name="connsiteX10" fmla="*/ 544531 w 6987332"/>
              <a:gd name="connsiteY10" fmla="*/ 1758045 h 2916139"/>
              <a:gd name="connsiteX11" fmla="*/ 626724 w 6987332"/>
              <a:gd name="connsiteY11" fmla="*/ 1860787 h 2916139"/>
              <a:gd name="connsiteX12" fmla="*/ 904126 w 6987332"/>
              <a:gd name="connsiteY12" fmla="*/ 2066270 h 2916139"/>
              <a:gd name="connsiteX13" fmla="*/ 1078787 w 6987332"/>
              <a:gd name="connsiteY13" fmla="*/ 2189560 h 2916139"/>
              <a:gd name="connsiteX14" fmla="*/ 1931542 w 6987332"/>
              <a:gd name="connsiteY14" fmla="*/ 2240930 h 2916139"/>
              <a:gd name="connsiteX15" fmla="*/ 2537717 w 6987332"/>
              <a:gd name="connsiteY15" fmla="*/ 2405317 h 2916139"/>
              <a:gd name="connsiteX16" fmla="*/ 2722652 w 6987332"/>
              <a:gd name="connsiteY16" fmla="*/ 2538881 h 2916139"/>
              <a:gd name="connsiteX17" fmla="*/ 2774023 w 6987332"/>
              <a:gd name="connsiteY17" fmla="*/ 2569703 h 2916139"/>
              <a:gd name="connsiteX18" fmla="*/ 2845942 w 6987332"/>
              <a:gd name="connsiteY18" fmla="*/ 2631348 h 2916139"/>
              <a:gd name="connsiteX19" fmla="*/ 4181582 w 6987332"/>
              <a:gd name="connsiteY19" fmla="*/ 2857380 h 2916139"/>
              <a:gd name="connsiteX20" fmla="*/ 4202131 w 6987332"/>
              <a:gd name="connsiteY20" fmla="*/ 2877928 h 2916139"/>
              <a:gd name="connsiteX21" fmla="*/ 4541178 w 6987332"/>
              <a:gd name="connsiteY21" fmla="*/ 2806009 h 2916139"/>
              <a:gd name="connsiteX22" fmla="*/ 4839128 w 6987332"/>
              <a:gd name="connsiteY22" fmla="*/ 2734090 h 2916139"/>
              <a:gd name="connsiteX23" fmla="*/ 4952144 w 6987332"/>
              <a:gd name="connsiteY23" fmla="*/ 2713542 h 2916139"/>
              <a:gd name="connsiteX24" fmla="*/ 5167901 w 6987332"/>
              <a:gd name="connsiteY24" fmla="*/ 2692993 h 2916139"/>
              <a:gd name="connsiteX25" fmla="*/ 5476126 w 6987332"/>
              <a:gd name="connsiteY25" fmla="*/ 2641623 h 2916139"/>
              <a:gd name="connsiteX26" fmla="*/ 5845996 w 6987332"/>
              <a:gd name="connsiteY26" fmla="*/ 2682719 h 2916139"/>
              <a:gd name="connsiteX27" fmla="*/ 5979560 w 6987332"/>
              <a:gd name="connsiteY27" fmla="*/ 2734090 h 2916139"/>
              <a:gd name="connsiteX28" fmla="*/ 6010382 w 6987332"/>
              <a:gd name="connsiteY28" fmla="*/ 2744364 h 2916139"/>
              <a:gd name="connsiteX29" fmla="*/ 6154221 w 6987332"/>
              <a:gd name="connsiteY29" fmla="*/ 2775187 h 2916139"/>
              <a:gd name="connsiteX30" fmla="*/ 6246688 w 6987332"/>
              <a:gd name="connsiteY30" fmla="*/ 2764912 h 2916139"/>
              <a:gd name="connsiteX31" fmla="*/ 6287785 w 6987332"/>
              <a:gd name="connsiteY31" fmla="*/ 2744364 h 2916139"/>
              <a:gd name="connsiteX32" fmla="*/ 6318607 w 6987332"/>
              <a:gd name="connsiteY32" fmla="*/ 2734090 h 2916139"/>
              <a:gd name="connsiteX33" fmla="*/ 6369978 w 6987332"/>
              <a:gd name="connsiteY33" fmla="*/ 2692993 h 2916139"/>
              <a:gd name="connsiteX34" fmla="*/ 6411074 w 6987332"/>
              <a:gd name="connsiteY34" fmla="*/ 2672445 h 2916139"/>
              <a:gd name="connsiteX35" fmla="*/ 6575461 w 6987332"/>
              <a:gd name="connsiteY35" fmla="*/ 2631348 h 2916139"/>
              <a:gd name="connsiteX36" fmla="*/ 6647380 w 6987332"/>
              <a:gd name="connsiteY36" fmla="*/ 2610800 h 2916139"/>
              <a:gd name="connsiteX37" fmla="*/ 6750122 w 6987332"/>
              <a:gd name="connsiteY37" fmla="*/ 2569703 h 2916139"/>
              <a:gd name="connsiteX38" fmla="*/ 6976153 w 6987332"/>
              <a:gd name="connsiteY38" fmla="*/ 2538881 h 2916139"/>
              <a:gd name="connsiteX39" fmla="*/ 6986427 w 6987332"/>
              <a:gd name="connsiteY39" fmla="*/ 2271753 h 2916139"/>
              <a:gd name="connsiteX40" fmla="*/ 6976153 w 6987332"/>
              <a:gd name="connsiteY40" fmla="*/ 2220382 h 2916139"/>
              <a:gd name="connsiteX41" fmla="*/ 6935056 w 6987332"/>
              <a:gd name="connsiteY41" fmla="*/ 2210108 h 2916139"/>
              <a:gd name="connsiteX42" fmla="*/ 6832315 w 6987332"/>
              <a:gd name="connsiteY42" fmla="*/ 2158737 h 2916139"/>
              <a:gd name="connsiteX43" fmla="*/ 6750122 w 6987332"/>
              <a:gd name="connsiteY43" fmla="*/ 2117640 h 2916139"/>
              <a:gd name="connsiteX44" fmla="*/ 6698751 w 6987332"/>
              <a:gd name="connsiteY44" fmla="*/ 2086818 h 2916139"/>
              <a:gd name="connsiteX45" fmla="*/ 6626832 w 6987332"/>
              <a:gd name="connsiteY45" fmla="*/ 2076544 h 2916139"/>
              <a:gd name="connsiteX46" fmla="*/ 6472719 w 6987332"/>
              <a:gd name="connsiteY46" fmla="*/ 2035447 h 2916139"/>
              <a:gd name="connsiteX47" fmla="*/ 6431623 w 6987332"/>
              <a:gd name="connsiteY47" fmla="*/ 2014899 h 2916139"/>
              <a:gd name="connsiteX48" fmla="*/ 6400800 w 6987332"/>
              <a:gd name="connsiteY48" fmla="*/ 2004625 h 2916139"/>
              <a:gd name="connsiteX49" fmla="*/ 6349430 w 6987332"/>
              <a:gd name="connsiteY49" fmla="*/ 1973802 h 2916139"/>
              <a:gd name="connsiteX50" fmla="*/ 6287785 w 6987332"/>
              <a:gd name="connsiteY50" fmla="*/ 1953254 h 2916139"/>
              <a:gd name="connsiteX51" fmla="*/ 5558319 w 6987332"/>
              <a:gd name="connsiteY51" fmla="*/ 1675852 h 2916139"/>
              <a:gd name="connsiteX52" fmla="*/ 5506949 w 6987332"/>
              <a:gd name="connsiteY52" fmla="*/ 1655303 h 2916139"/>
              <a:gd name="connsiteX53" fmla="*/ 5424755 w 6987332"/>
              <a:gd name="connsiteY53" fmla="*/ 1562836 h 2916139"/>
              <a:gd name="connsiteX54" fmla="*/ 5352836 w 6987332"/>
              <a:gd name="connsiteY54" fmla="*/ 1501191 h 2916139"/>
              <a:gd name="connsiteX55" fmla="*/ 5239821 w 6987332"/>
              <a:gd name="connsiteY55" fmla="*/ 1398449 h 2916139"/>
              <a:gd name="connsiteX56" fmla="*/ 5208998 w 6987332"/>
              <a:gd name="connsiteY56" fmla="*/ 1377901 h 2916139"/>
              <a:gd name="connsiteX57" fmla="*/ 5075434 w 6987332"/>
              <a:gd name="connsiteY57" fmla="*/ 1357353 h 2916139"/>
              <a:gd name="connsiteX58" fmla="*/ 4602823 w 6987332"/>
              <a:gd name="connsiteY58" fmla="*/ 1090225 h 2916139"/>
              <a:gd name="connsiteX59" fmla="*/ 4489807 w 6987332"/>
              <a:gd name="connsiteY59" fmla="*/ 1008032 h 2916139"/>
              <a:gd name="connsiteX60" fmla="*/ 4335695 w 6987332"/>
              <a:gd name="connsiteY60" fmla="*/ 864193 h 2916139"/>
              <a:gd name="connsiteX61" fmla="*/ 4243227 w 6987332"/>
              <a:gd name="connsiteY61" fmla="*/ 720355 h 2916139"/>
              <a:gd name="connsiteX62" fmla="*/ 4161034 w 6987332"/>
              <a:gd name="connsiteY62" fmla="*/ 658710 h 2916139"/>
              <a:gd name="connsiteX63" fmla="*/ 4068567 w 6987332"/>
              <a:gd name="connsiteY63" fmla="*/ 607339 h 2916139"/>
              <a:gd name="connsiteX64" fmla="*/ 3195263 w 6987332"/>
              <a:gd name="connsiteY64" fmla="*/ 247744 h 2916139"/>
              <a:gd name="connsiteX65" fmla="*/ 3092522 w 6987332"/>
              <a:gd name="connsiteY65" fmla="*/ 216921 h 2916139"/>
              <a:gd name="connsiteX66" fmla="*/ 2887038 w 6987332"/>
              <a:gd name="connsiteY66" fmla="*/ 175825 h 2916139"/>
              <a:gd name="connsiteX67" fmla="*/ 2866490 w 6987332"/>
              <a:gd name="connsiteY67" fmla="*/ 155276 h 2916139"/>
              <a:gd name="connsiteX68" fmla="*/ 2280863 w 6987332"/>
              <a:gd name="connsiteY68" fmla="*/ 134728 h 2916139"/>
              <a:gd name="connsiteX69" fmla="*/ 2178122 w 6987332"/>
              <a:gd name="connsiteY69" fmla="*/ 114180 h 2916139"/>
              <a:gd name="connsiteX70" fmla="*/ 1962364 w 6987332"/>
              <a:gd name="connsiteY70" fmla="*/ 103906 h 2916139"/>
              <a:gd name="connsiteX71" fmla="*/ 1602769 w 6987332"/>
              <a:gd name="connsiteY71" fmla="*/ 52535 h 2916139"/>
              <a:gd name="connsiteX72" fmla="*/ 1500027 w 6987332"/>
              <a:gd name="connsiteY72" fmla="*/ 42261 h 2916139"/>
              <a:gd name="connsiteX73" fmla="*/ 1294544 w 6987332"/>
              <a:gd name="connsiteY73" fmla="*/ 1164 h 2916139"/>
              <a:gd name="connsiteX74" fmla="*/ 1017142 w 6987332"/>
              <a:gd name="connsiteY74" fmla="*/ 21712 h 2916139"/>
              <a:gd name="connsiteX75" fmla="*/ 924674 w 6987332"/>
              <a:gd name="connsiteY75" fmla="*/ 42261 h 2916139"/>
              <a:gd name="connsiteX76" fmla="*/ 708917 w 6987332"/>
              <a:gd name="connsiteY76" fmla="*/ 62809 h 2916139"/>
              <a:gd name="connsiteX77" fmla="*/ 616450 w 6987332"/>
              <a:gd name="connsiteY77" fmla="*/ 103906 h 2916139"/>
              <a:gd name="connsiteX78" fmla="*/ 585627 w 6987332"/>
              <a:gd name="connsiteY78" fmla="*/ 114180 h 2916139"/>
              <a:gd name="connsiteX79" fmla="*/ 554805 w 6987332"/>
              <a:gd name="connsiteY79" fmla="*/ 124454 h 2916139"/>
              <a:gd name="connsiteX80" fmla="*/ 482886 w 6987332"/>
              <a:gd name="connsiteY80" fmla="*/ 186099 h 2916139"/>
              <a:gd name="connsiteX81" fmla="*/ 431515 w 6987332"/>
              <a:gd name="connsiteY81" fmla="*/ 206647 h 2916139"/>
              <a:gd name="connsiteX82" fmla="*/ 410967 w 6987332"/>
              <a:gd name="connsiteY82" fmla="*/ 227196 h 2916139"/>
              <a:gd name="connsiteX83" fmla="*/ 297951 w 6987332"/>
              <a:gd name="connsiteY83" fmla="*/ 216921 h 291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987332" h="2916139">
                <a:moveTo>
                  <a:pt x="297951" y="216921"/>
                </a:moveTo>
                <a:cubicBezTo>
                  <a:pt x="272266" y="223770"/>
                  <a:pt x="264187" y="247625"/>
                  <a:pt x="256854" y="268292"/>
                </a:cubicBezTo>
                <a:cubicBezTo>
                  <a:pt x="188396" y="461217"/>
                  <a:pt x="71919" y="853919"/>
                  <a:pt x="71919" y="853919"/>
                </a:cubicBezTo>
                <a:cubicBezTo>
                  <a:pt x="65070" y="908715"/>
                  <a:pt x="59983" y="963760"/>
                  <a:pt x="51371" y="1018306"/>
                </a:cubicBezTo>
                <a:cubicBezTo>
                  <a:pt x="47120" y="1045228"/>
                  <a:pt x="17751" y="1093949"/>
                  <a:pt x="10274" y="1110773"/>
                </a:cubicBezTo>
                <a:cubicBezTo>
                  <a:pt x="5875" y="1120670"/>
                  <a:pt x="3425" y="1131322"/>
                  <a:pt x="0" y="1141596"/>
                </a:cubicBezTo>
                <a:cubicBezTo>
                  <a:pt x="37276" y="1166446"/>
                  <a:pt x="98557" y="1209139"/>
                  <a:pt x="133564" y="1213515"/>
                </a:cubicBezTo>
                <a:lnTo>
                  <a:pt x="215758" y="1223789"/>
                </a:lnTo>
                <a:cubicBezTo>
                  <a:pt x="301031" y="1280637"/>
                  <a:pt x="218936" y="1217895"/>
                  <a:pt x="318499" y="1408724"/>
                </a:cubicBezTo>
                <a:cubicBezTo>
                  <a:pt x="332126" y="1434843"/>
                  <a:pt x="353865" y="1455909"/>
                  <a:pt x="369870" y="1480643"/>
                </a:cubicBezTo>
                <a:cubicBezTo>
                  <a:pt x="429231" y="1572382"/>
                  <a:pt x="485293" y="1666226"/>
                  <a:pt x="544531" y="1758045"/>
                </a:cubicBezTo>
                <a:cubicBezTo>
                  <a:pt x="556667" y="1776856"/>
                  <a:pt x="618648" y="1854225"/>
                  <a:pt x="626724" y="1860787"/>
                </a:cubicBezTo>
                <a:cubicBezTo>
                  <a:pt x="716033" y="1933351"/>
                  <a:pt x="816281" y="1991940"/>
                  <a:pt x="904126" y="2066270"/>
                </a:cubicBezTo>
                <a:cubicBezTo>
                  <a:pt x="954489" y="2108885"/>
                  <a:pt x="1003866" y="2184393"/>
                  <a:pt x="1078787" y="2189560"/>
                </a:cubicBezTo>
                <a:lnTo>
                  <a:pt x="1931542" y="2240930"/>
                </a:lnTo>
                <a:cubicBezTo>
                  <a:pt x="2194754" y="2287379"/>
                  <a:pt x="2309058" y="2283011"/>
                  <a:pt x="2537717" y="2405317"/>
                </a:cubicBezTo>
                <a:cubicBezTo>
                  <a:pt x="2604769" y="2441182"/>
                  <a:pt x="2657447" y="2499759"/>
                  <a:pt x="2722652" y="2538881"/>
                </a:cubicBezTo>
                <a:cubicBezTo>
                  <a:pt x="2739776" y="2549155"/>
                  <a:pt x="2758047" y="2557721"/>
                  <a:pt x="2774023" y="2569703"/>
                </a:cubicBezTo>
                <a:cubicBezTo>
                  <a:pt x="2799283" y="2588648"/>
                  <a:pt x="2815007" y="2625026"/>
                  <a:pt x="2845942" y="2631348"/>
                </a:cubicBezTo>
                <a:cubicBezTo>
                  <a:pt x="3288340" y="2721765"/>
                  <a:pt x="4181582" y="2857380"/>
                  <a:pt x="4181582" y="2857380"/>
                </a:cubicBezTo>
                <a:cubicBezTo>
                  <a:pt x="4188432" y="2864229"/>
                  <a:pt x="4192786" y="2875379"/>
                  <a:pt x="4202131" y="2877928"/>
                </a:cubicBezTo>
                <a:cubicBezTo>
                  <a:pt x="4342240" y="2916139"/>
                  <a:pt x="4372644" y="2846690"/>
                  <a:pt x="4541178" y="2806009"/>
                </a:cubicBezTo>
                <a:lnTo>
                  <a:pt x="4839128" y="2734090"/>
                </a:lnTo>
                <a:cubicBezTo>
                  <a:pt x="4860942" y="2728957"/>
                  <a:pt x="4932901" y="2715680"/>
                  <a:pt x="4952144" y="2713542"/>
                </a:cubicBezTo>
                <a:cubicBezTo>
                  <a:pt x="5023947" y="2705564"/>
                  <a:pt x="5095982" y="2699843"/>
                  <a:pt x="5167901" y="2692993"/>
                </a:cubicBezTo>
                <a:cubicBezTo>
                  <a:pt x="5243390" y="2676817"/>
                  <a:pt x="5400868" y="2638728"/>
                  <a:pt x="5476126" y="2641623"/>
                </a:cubicBezTo>
                <a:cubicBezTo>
                  <a:pt x="5600083" y="2646391"/>
                  <a:pt x="5722706" y="2669020"/>
                  <a:pt x="5845996" y="2682719"/>
                </a:cubicBezTo>
                <a:cubicBezTo>
                  <a:pt x="5890517" y="2699843"/>
                  <a:pt x="5934307" y="2719006"/>
                  <a:pt x="5979560" y="2734090"/>
                </a:cubicBezTo>
                <a:cubicBezTo>
                  <a:pt x="5989834" y="2737515"/>
                  <a:pt x="5999934" y="2741515"/>
                  <a:pt x="6010382" y="2744364"/>
                </a:cubicBezTo>
                <a:cubicBezTo>
                  <a:pt x="6090837" y="2766306"/>
                  <a:pt x="6080909" y="2762967"/>
                  <a:pt x="6154221" y="2775187"/>
                </a:cubicBezTo>
                <a:cubicBezTo>
                  <a:pt x="6185043" y="2771762"/>
                  <a:pt x="6216470" y="2771885"/>
                  <a:pt x="6246688" y="2764912"/>
                </a:cubicBezTo>
                <a:cubicBezTo>
                  <a:pt x="6261612" y="2761468"/>
                  <a:pt x="6273707" y="2750397"/>
                  <a:pt x="6287785" y="2744364"/>
                </a:cubicBezTo>
                <a:cubicBezTo>
                  <a:pt x="6297739" y="2740098"/>
                  <a:pt x="6308921" y="2738933"/>
                  <a:pt x="6318607" y="2734090"/>
                </a:cubicBezTo>
                <a:cubicBezTo>
                  <a:pt x="6393260" y="2696764"/>
                  <a:pt x="6312639" y="2731220"/>
                  <a:pt x="6369978" y="2692993"/>
                </a:cubicBezTo>
                <a:cubicBezTo>
                  <a:pt x="6382721" y="2684497"/>
                  <a:pt x="6396404" y="2676846"/>
                  <a:pt x="6411074" y="2672445"/>
                </a:cubicBezTo>
                <a:cubicBezTo>
                  <a:pt x="6465174" y="2656215"/>
                  <a:pt x="6520808" y="2645605"/>
                  <a:pt x="6575461" y="2631348"/>
                </a:cubicBezTo>
                <a:cubicBezTo>
                  <a:pt x="6599586" y="2625055"/>
                  <a:pt x="6623949" y="2619320"/>
                  <a:pt x="6647380" y="2610800"/>
                </a:cubicBezTo>
                <a:cubicBezTo>
                  <a:pt x="6740911" y="2576789"/>
                  <a:pt x="6627193" y="2600436"/>
                  <a:pt x="6750122" y="2569703"/>
                </a:cubicBezTo>
                <a:cubicBezTo>
                  <a:pt x="6850344" y="2544647"/>
                  <a:pt x="6868781" y="2547828"/>
                  <a:pt x="6976153" y="2538881"/>
                </a:cubicBezTo>
                <a:cubicBezTo>
                  <a:pt x="6979578" y="2449838"/>
                  <a:pt x="6986427" y="2360862"/>
                  <a:pt x="6986427" y="2271753"/>
                </a:cubicBezTo>
                <a:cubicBezTo>
                  <a:pt x="6986427" y="2254290"/>
                  <a:pt x="6987332" y="2233797"/>
                  <a:pt x="6976153" y="2220382"/>
                </a:cubicBezTo>
                <a:cubicBezTo>
                  <a:pt x="6967113" y="2209534"/>
                  <a:pt x="6948755" y="2213533"/>
                  <a:pt x="6935056" y="2210108"/>
                </a:cubicBezTo>
                <a:cubicBezTo>
                  <a:pt x="6875024" y="2170086"/>
                  <a:pt x="6931444" y="2204998"/>
                  <a:pt x="6832315" y="2158737"/>
                </a:cubicBezTo>
                <a:cubicBezTo>
                  <a:pt x="6804557" y="2145783"/>
                  <a:pt x="6777092" y="2132162"/>
                  <a:pt x="6750122" y="2117640"/>
                </a:cubicBezTo>
                <a:cubicBezTo>
                  <a:pt x="6732540" y="2108173"/>
                  <a:pt x="6717696" y="2093133"/>
                  <a:pt x="6698751" y="2086818"/>
                </a:cubicBezTo>
                <a:cubicBezTo>
                  <a:pt x="6675777" y="2079160"/>
                  <a:pt x="6650719" y="2080525"/>
                  <a:pt x="6626832" y="2076544"/>
                </a:cubicBezTo>
                <a:cubicBezTo>
                  <a:pt x="6575239" y="2067945"/>
                  <a:pt x="6521277" y="2054871"/>
                  <a:pt x="6472719" y="2035447"/>
                </a:cubicBezTo>
                <a:cubicBezTo>
                  <a:pt x="6458499" y="2029759"/>
                  <a:pt x="6445700" y="2020932"/>
                  <a:pt x="6431623" y="2014899"/>
                </a:cubicBezTo>
                <a:cubicBezTo>
                  <a:pt x="6421669" y="2010633"/>
                  <a:pt x="6410487" y="2009468"/>
                  <a:pt x="6400800" y="2004625"/>
                </a:cubicBezTo>
                <a:cubicBezTo>
                  <a:pt x="6382939" y="1995694"/>
                  <a:pt x="6367609" y="1982065"/>
                  <a:pt x="6349430" y="1973802"/>
                </a:cubicBezTo>
                <a:cubicBezTo>
                  <a:pt x="6329712" y="1964839"/>
                  <a:pt x="6307875" y="1961350"/>
                  <a:pt x="6287785" y="1953254"/>
                </a:cubicBezTo>
                <a:cubicBezTo>
                  <a:pt x="5606500" y="1678707"/>
                  <a:pt x="5885890" y="1741365"/>
                  <a:pt x="5558319" y="1675852"/>
                </a:cubicBezTo>
                <a:cubicBezTo>
                  <a:pt x="5541196" y="1669002"/>
                  <a:pt x="5521864" y="1666150"/>
                  <a:pt x="5506949" y="1655303"/>
                </a:cubicBezTo>
                <a:cubicBezTo>
                  <a:pt x="5348748" y="1540246"/>
                  <a:pt x="5498742" y="1636822"/>
                  <a:pt x="5424755" y="1562836"/>
                </a:cubicBezTo>
                <a:cubicBezTo>
                  <a:pt x="5402428" y="1540510"/>
                  <a:pt x="5376037" y="1522607"/>
                  <a:pt x="5352836" y="1501191"/>
                </a:cubicBezTo>
                <a:cubicBezTo>
                  <a:pt x="5269759" y="1424504"/>
                  <a:pt x="5318355" y="1457350"/>
                  <a:pt x="5239821" y="1398449"/>
                </a:cubicBezTo>
                <a:cubicBezTo>
                  <a:pt x="5229943" y="1391040"/>
                  <a:pt x="5220043" y="1383423"/>
                  <a:pt x="5208998" y="1377901"/>
                </a:cubicBezTo>
                <a:cubicBezTo>
                  <a:pt x="5171971" y="1359388"/>
                  <a:pt x="5104902" y="1360300"/>
                  <a:pt x="5075434" y="1357353"/>
                </a:cubicBezTo>
                <a:cubicBezTo>
                  <a:pt x="4891531" y="1265400"/>
                  <a:pt x="4902472" y="1272364"/>
                  <a:pt x="4602823" y="1090225"/>
                </a:cubicBezTo>
                <a:cubicBezTo>
                  <a:pt x="4563018" y="1066030"/>
                  <a:pt x="4525366" y="1038121"/>
                  <a:pt x="4489807" y="1008032"/>
                </a:cubicBezTo>
                <a:cubicBezTo>
                  <a:pt x="4436164" y="962642"/>
                  <a:pt x="4387066" y="912139"/>
                  <a:pt x="4335695" y="864193"/>
                </a:cubicBezTo>
                <a:cubicBezTo>
                  <a:pt x="4312502" y="817809"/>
                  <a:pt x="4280115" y="748021"/>
                  <a:pt x="4243227" y="720355"/>
                </a:cubicBezTo>
                <a:cubicBezTo>
                  <a:pt x="4215829" y="699807"/>
                  <a:pt x="4185251" y="682926"/>
                  <a:pt x="4161034" y="658710"/>
                </a:cubicBezTo>
                <a:cubicBezTo>
                  <a:pt x="4107589" y="605266"/>
                  <a:pt x="4138934" y="621414"/>
                  <a:pt x="4068567" y="607339"/>
                </a:cubicBezTo>
                <a:cubicBezTo>
                  <a:pt x="3753082" y="449599"/>
                  <a:pt x="3936096" y="539083"/>
                  <a:pt x="3195263" y="247744"/>
                </a:cubicBezTo>
                <a:cubicBezTo>
                  <a:pt x="3161989" y="234659"/>
                  <a:pt x="3127017" y="226329"/>
                  <a:pt x="3092522" y="216921"/>
                </a:cubicBezTo>
                <a:cubicBezTo>
                  <a:pt x="2965538" y="182289"/>
                  <a:pt x="2996214" y="189472"/>
                  <a:pt x="2887038" y="175825"/>
                </a:cubicBezTo>
                <a:cubicBezTo>
                  <a:pt x="2880189" y="168975"/>
                  <a:pt x="2876154" y="155931"/>
                  <a:pt x="2866490" y="155276"/>
                </a:cubicBezTo>
                <a:cubicBezTo>
                  <a:pt x="2671608" y="142064"/>
                  <a:pt x="2475971" y="144019"/>
                  <a:pt x="2280863" y="134728"/>
                </a:cubicBezTo>
                <a:cubicBezTo>
                  <a:pt x="2008285" y="121748"/>
                  <a:pt x="2372962" y="129767"/>
                  <a:pt x="2178122" y="114180"/>
                </a:cubicBezTo>
                <a:cubicBezTo>
                  <a:pt x="2106350" y="108438"/>
                  <a:pt x="2034283" y="107331"/>
                  <a:pt x="1962364" y="103906"/>
                </a:cubicBezTo>
                <a:cubicBezTo>
                  <a:pt x="1818569" y="79940"/>
                  <a:pt x="1840779" y="83049"/>
                  <a:pt x="1602769" y="52535"/>
                </a:cubicBezTo>
                <a:cubicBezTo>
                  <a:pt x="1568630" y="48158"/>
                  <a:pt x="1534274" y="45686"/>
                  <a:pt x="1500027" y="42261"/>
                </a:cubicBezTo>
                <a:cubicBezTo>
                  <a:pt x="1489217" y="39766"/>
                  <a:pt x="1334130" y="0"/>
                  <a:pt x="1294544" y="1164"/>
                </a:cubicBezTo>
                <a:cubicBezTo>
                  <a:pt x="1201863" y="3890"/>
                  <a:pt x="1109609" y="14863"/>
                  <a:pt x="1017142" y="21712"/>
                </a:cubicBezTo>
                <a:cubicBezTo>
                  <a:pt x="992246" y="27936"/>
                  <a:pt x="948905" y="39465"/>
                  <a:pt x="924674" y="42261"/>
                </a:cubicBezTo>
                <a:cubicBezTo>
                  <a:pt x="852906" y="50542"/>
                  <a:pt x="780836" y="55960"/>
                  <a:pt x="708917" y="62809"/>
                </a:cubicBezTo>
                <a:cubicBezTo>
                  <a:pt x="660074" y="95371"/>
                  <a:pt x="689808" y="79453"/>
                  <a:pt x="616450" y="103906"/>
                </a:cubicBezTo>
                <a:lnTo>
                  <a:pt x="585627" y="114180"/>
                </a:lnTo>
                <a:lnTo>
                  <a:pt x="554805" y="124454"/>
                </a:lnTo>
                <a:cubicBezTo>
                  <a:pt x="529527" y="149732"/>
                  <a:pt x="514180" y="170452"/>
                  <a:pt x="482886" y="186099"/>
                </a:cubicBezTo>
                <a:cubicBezTo>
                  <a:pt x="466390" y="194347"/>
                  <a:pt x="448639" y="199798"/>
                  <a:pt x="431515" y="206647"/>
                </a:cubicBezTo>
                <a:cubicBezTo>
                  <a:pt x="424666" y="213497"/>
                  <a:pt x="419631" y="222864"/>
                  <a:pt x="410967" y="227196"/>
                </a:cubicBezTo>
                <a:cubicBezTo>
                  <a:pt x="352544" y="256408"/>
                  <a:pt x="323636" y="210072"/>
                  <a:pt x="297951" y="216921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58471" y="4202668"/>
            <a:ext cx="232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“anti-</a:t>
            </a:r>
            <a:r>
              <a:rPr lang="en-US" sz="2400" dirty="0" err="1" smtClean="0"/>
              <a:t>magnetars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2971800"/>
            <a:ext cx="296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Isolated Neutron Stars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810000" y="2743200"/>
            <a:ext cx="2743200" cy="9144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086600" y="60960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Kaspi</a:t>
            </a:r>
            <a:r>
              <a:rPr lang="en-US" sz="1600" dirty="0" smtClean="0"/>
              <a:t> (2010)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3" descr="ppdot0.gif"/>
          <p:cNvPicPr>
            <a:picLocks noChangeAspect="1"/>
          </p:cNvPicPr>
          <p:nvPr/>
        </p:nvPicPr>
        <p:blipFill>
          <a:blip r:embed="rId2" cstate="print"/>
          <a:srcRect b="4127"/>
          <a:stretch>
            <a:fillRect/>
          </a:stretch>
        </p:blipFill>
        <p:spPr>
          <a:xfrm>
            <a:off x="4226089" y="1828800"/>
            <a:ext cx="4689311" cy="4495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RPP (radio pulsar)</a:t>
            </a:r>
          </a:p>
          <a:p>
            <a:r>
              <a:rPr lang="en-US" sz="2800" dirty="0" smtClean="0"/>
              <a:t>INS (nearby old pulsar)</a:t>
            </a:r>
          </a:p>
          <a:p>
            <a:r>
              <a:rPr lang="en-US" sz="2800" dirty="0" smtClean="0"/>
              <a:t>AXP/SGR (</a:t>
            </a:r>
            <a:r>
              <a:rPr lang="en-US" sz="2800" dirty="0" err="1" smtClean="0"/>
              <a:t>Magnetar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CCO (Anti-</a:t>
            </a:r>
            <a:r>
              <a:rPr lang="en-US" sz="2800" dirty="0" err="1" smtClean="0"/>
              <a:t>magnetar</a:t>
            </a:r>
            <a:r>
              <a:rPr lang="en-US" sz="2800" dirty="0" smtClean="0"/>
              <a:t>?)</a:t>
            </a:r>
          </a:p>
          <a:p>
            <a:r>
              <a:rPr lang="en-US" sz="2800" dirty="0" smtClean="0"/>
              <a:t>RRAT (Part-time pulsar)</a:t>
            </a:r>
          </a:p>
          <a:p>
            <a:r>
              <a:rPr lang="en-US" sz="2800" dirty="0" smtClean="0"/>
              <a:t>MSP (Recycled pulsar)</a:t>
            </a:r>
          </a:p>
          <a:p>
            <a:endParaRPr 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HKU Fermi Workshop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Observational Properties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Observable</a:t>
            </a:r>
          </a:p>
          <a:p>
            <a:endParaRPr lang="en-US" dirty="0" smtClean="0"/>
          </a:p>
          <a:p>
            <a:r>
              <a:rPr lang="en-US" dirty="0" smtClean="0"/>
              <a:t>Characteristic age</a:t>
            </a:r>
          </a:p>
          <a:p>
            <a:endParaRPr lang="en-US" dirty="0" smtClean="0"/>
          </a:p>
          <a:p>
            <a:r>
              <a:rPr lang="en-US" dirty="0" smtClean="0"/>
              <a:t>Spin-down luminosity</a:t>
            </a:r>
          </a:p>
          <a:p>
            <a:endParaRPr lang="en-US" dirty="0"/>
          </a:p>
          <a:p>
            <a:r>
              <a:rPr lang="en-US" dirty="0" smtClean="0"/>
              <a:t>Surface dipole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6600" y="1447800"/>
          <a:ext cx="4058265" cy="990600"/>
        </p:xfrm>
        <a:graphic>
          <a:graphicData uri="http://schemas.openxmlformats.org/presentationml/2006/ole">
            <p:oleObj spid="_x0000_s50177" name="Equation" r:id="rId4" imgW="1612800" imgH="393480" progId="Equation.3">
              <p:embed/>
            </p:oleObj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4724400" y="3733800"/>
          <a:ext cx="3966633" cy="932310"/>
        </p:xfrm>
        <a:graphic>
          <a:graphicData uri="http://schemas.openxmlformats.org/presentationml/2006/ole">
            <p:oleObj spid="_x0000_s50178" name="Equation" r:id="rId5" imgW="4051080" imgH="952200" progId="Equation.3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962400" y="2667000"/>
          <a:ext cx="990600" cy="840509"/>
        </p:xfrm>
        <a:graphic>
          <a:graphicData uri="http://schemas.openxmlformats.org/presentationml/2006/ole">
            <p:oleObj spid="_x0000_s50179" name="Equation" r:id="rId6" imgW="1015920" imgH="863280" progId="Equation.3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4419600" y="5029200"/>
          <a:ext cx="2960563" cy="848078"/>
        </p:xfrm>
        <a:graphic>
          <a:graphicData uri="http://schemas.openxmlformats.org/presentationml/2006/ole">
            <p:oleObj spid="_x0000_s50180" name="Equation" r:id="rId7" imgW="2882880" imgH="825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P-P Diagram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49040" y="228600"/>
            <a:ext cx="91440" cy="914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ppdot0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127"/>
          <a:stretch>
            <a:fillRect/>
          </a:stretch>
        </p:blipFill>
        <p:spPr>
          <a:xfrm>
            <a:off x="1447800" y="838200"/>
            <a:ext cx="6199429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Radio Pulsars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Powered by rotational energy, i.e. spin-down</a:t>
            </a:r>
          </a:p>
          <a:p>
            <a:r>
              <a:rPr lang="en-US" dirty="0" smtClean="0"/>
              <a:t>Radio to Gamma-ray emission</a:t>
            </a:r>
          </a:p>
          <a:p>
            <a:r>
              <a:rPr lang="en-US" dirty="0" smtClean="0"/>
              <a:t>Power </a:t>
            </a:r>
            <a:r>
              <a:rPr lang="en-US" dirty="0" err="1" smtClean="0"/>
              <a:t>PWNe</a:t>
            </a:r>
            <a:endParaRPr lang="en-US" dirty="0" smtClean="0"/>
          </a:p>
          <a:p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1500 known</a:t>
            </a:r>
          </a:p>
          <a:p>
            <a:r>
              <a:rPr lang="en-US" dirty="0" smtClean="0"/>
              <a:t>Could be radio-quiet, 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Geminga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29400" y="6096000"/>
            <a:ext cx="2071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NASA/CXC/SAO/</a:t>
            </a:r>
            <a:r>
              <a:rPr lang="en-US" sz="1200" dirty="0" err="1" smtClean="0"/>
              <a:t>F.Seward</a:t>
            </a:r>
            <a:r>
              <a:rPr lang="en-US" sz="1200" dirty="0" smtClean="0"/>
              <a:t> et al</a:t>
            </a:r>
            <a:endParaRPr lang="en-US" sz="1200" dirty="0"/>
          </a:p>
        </p:txBody>
      </p:sp>
      <p:pic>
        <p:nvPicPr>
          <p:cNvPr id="16" name="Picture 15" descr="crab.jpg"/>
          <p:cNvPicPr>
            <a:picLocks noChangeAspect="1"/>
          </p:cNvPicPr>
          <p:nvPr/>
        </p:nvPicPr>
        <p:blipFill>
          <a:blip r:embed="rId2" cstate="print"/>
          <a:srcRect l="20000" t="21111" r="20000" b="23333"/>
          <a:stretch>
            <a:fillRect/>
          </a:stretch>
        </p:blipFill>
        <p:spPr>
          <a:xfrm>
            <a:off x="4953000" y="2847622"/>
            <a:ext cx="3547872" cy="32850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7800" y="5105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Lupin</a:t>
            </a:r>
            <a:r>
              <a:rPr lang="en-US" dirty="0" smtClean="0"/>
              <a:t> Chun-</a:t>
            </a:r>
            <a:r>
              <a:rPr lang="en-US" dirty="0" err="1" smtClean="0"/>
              <a:t>Che</a:t>
            </a:r>
            <a:r>
              <a:rPr lang="en-US" dirty="0" smtClean="0"/>
              <a:t> Lin ‘s 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Rotation-Powered Pulsars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2895600" cy="365125"/>
          </a:xfrm>
        </p:spPr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14" name="Content Placeholder 13" descr="ppdot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127"/>
          <a:stretch>
            <a:fillRect/>
          </a:stretch>
        </p:blipFill>
        <p:spPr>
          <a:xfrm>
            <a:off x="1371600" y="914400"/>
            <a:ext cx="6019800" cy="5771384"/>
          </a:xfrm>
        </p:spPr>
      </p:pic>
      <p:grpSp>
        <p:nvGrpSpPr>
          <p:cNvPr id="20" name="Group 19"/>
          <p:cNvGrpSpPr/>
          <p:nvPr/>
        </p:nvGrpSpPr>
        <p:grpSpPr>
          <a:xfrm>
            <a:off x="4267200" y="2362200"/>
            <a:ext cx="4419600" cy="1752600"/>
            <a:chOff x="4267200" y="2362200"/>
            <a:chExt cx="4419600" cy="1752600"/>
          </a:xfrm>
        </p:grpSpPr>
        <p:sp>
          <p:nvSpPr>
            <p:cNvPr id="15" name="Oval 14"/>
            <p:cNvSpPr/>
            <p:nvPr/>
          </p:nvSpPr>
          <p:spPr>
            <a:xfrm>
              <a:off x="4267200" y="2362200"/>
              <a:ext cx="1905000" cy="175260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\</a:t>
              </a:r>
              <a:endParaRPr lang="en-US" dirty="0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6324600" y="3124200"/>
              <a:ext cx="1447800" cy="228600"/>
            </a:xfrm>
            <a:prstGeom prst="leftArrow">
              <a:avLst>
                <a:gd name="adj1" fmla="val 50000"/>
                <a:gd name="adj2" fmla="val 129310"/>
              </a:avLst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96200" y="2971800"/>
              <a:ext cx="99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RPPs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Broadband Emission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Jun 22,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  <p:pic>
        <p:nvPicPr>
          <p:cNvPr id="9" name="Picture 8" descr="egret_pulsa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088023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9688" y="1141413"/>
            <a:ext cx="9104312" cy="5233987"/>
            <a:chOff x="3239" y="1166191"/>
            <a:chExt cx="9104250" cy="5234610"/>
          </a:xfrm>
        </p:grpSpPr>
        <p:pic>
          <p:nvPicPr>
            <p:cNvPr id="22629" name="Picture 4" descr="Fermi Pulsars 2.jpg"/>
            <p:cNvPicPr>
              <a:picLocks noChangeAspect="1"/>
            </p:cNvPicPr>
            <p:nvPr/>
          </p:nvPicPr>
          <p:blipFill>
            <a:blip r:embed="rId2" cstate="print"/>
            <a:srcRect l="17778" t="5959" r="17638" b="12631"/>
            <a:stretch>
              <a:fillRect/>
            </a:stretch>
          </p:blipFill>
          <p:spPr bwMode="auto">
            <a:xfrm>
              <a:off x="728870" y="1829944"/>
              <a:ext cx="7659756" cy="3952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239" y="1166191"/>
              <a:ext cx="9104250" cy="5234610"/>
              <a:chOff x="3239" y="1166191"/>
              <a:chExt cx="9104250" cy="5234610"/>
            </a:xfrm>
          </p:grpSpPr>
          <p:sp useBgFill="1">
            <p:nvSpPr>
              <p:cNvPr id="6" name="Donut 5"/>
              <p:cNvSpPr/>
              <p:nvPr/>
            </p:nvSpPr>
            <p:spPr>
              <a:xfrm>
                <a:off x="3239" y="1166191"/>
                <a:ext cx="9104250" cy="5234610"/>
              </a:xfrm>
              <a:prstGeom prst="donut">
                <a:avLst>
                  <a:gd name="adj" fmla="val 1589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 useBgFill="1">
            <p:nvSpPr>
              <p:cNvPr id="8" name="Rectangle 7"/>
              <p:cNvSpPr/>
              <p:nvPr/>
            </p:nvSpPr>
            <p:spPr>
              <a:xfrm>
                <a:off x="496949" y="1709181"/>
                <a:ext cx="1119180" cy="6763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 useBgFill="1">
            <p:nvSpPr>
              <p:cNvPr id="9" name="Rectangle 8"/>
              <p:cNvSpPr/>
              <p:nvPr/>
            </p:nvSpPr>
            <p:spPr>
              <a:xfrm>
                <a:off x="458848" y="5140176"/>
                <a:ext cx="1473190" cy="6763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 useBgFill="1">
            <p:nvSpPr>
              <p:cNvPr id="10" name="Rectangle 9"/>
              <p:cNvSpPr/>
              <p:nvPr/>
            </p:nvSpPr>
            <p:spPr>
              <a:xfrm>
                <a:off x="7461262" y="5194157"/>
                <a:ext cx="1006468" cy="6763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sp useBgFill="1">
            <p:nvSpPr>
              <p:cNvPr id="11" name="Rectangle 10"/>
              <p:cNvSpPr/>
              <p:nvPr/>
            </p:nvSpPr>
            <p:spPr>
              <a:xfrm>
                <a:off x="7546986" y="1715531"/>
                <a:ext cx="1008055" cy="67635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899400" y="3557588"/>
            <a:ext cx="152400" cy="152400"/>
            <a:chOff x="8826500" y="381794"/>
            <a:chExt cx="152400" cy="152400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7861300" y="3430588"/>
            <a:ext cx="152400" cy="152400"/>
            <a:chOff x="8826500" y="381794"/>
            <a:chExt cx="152400" cy="152400"/>
          </a:xfrm>
        </p:grpSpPr>
        <p:cxnSp>
          <p:nvCxnSpPr>
            <p:cNvPr id="45" name="Straight Connector 44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2971800" y="3824288"/>
            <a:ext cx="152400" cy="152400"/>
            <a:chOff x="8826500" y="381794"/>
            <a:chExt cx="152400" cy="152400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6235700" y="3671888"/>
            <a:ext cx="152400" cy="152400"/>
            <a:chOff x="8826500" y="381794"/>
            <a:chExt cx="152400" cy="152400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6172200" y="3633788"/>
            <a:ext cx="152400" cy="152400"/>
            <a:chOff x="8826500" y="381794"/>
            <a:chExt cx="152400" cy="152400"/>
          </a:xfrm>
        </p:grpSpPr>
        <p:cxnSp>
          <p:nvCxnSpPr>
            <p:cNvPr id="60" name="Straight Connector 59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5473700" y="3659188"/>
            <a:ext cx="152400" cy="152400"/>
            <a:chOff x="8826500" y="381794"/>
            <a:chExt cx="152400" cy="152400"/>
          </a:xfrm>
        </p:grpSpPr>
        <p:cxnSp>
          <p:nvCxnSpPr>
            <p:cNvPr id="63" name="Straight Connector 62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4749800" y="3659188"/>
            <a:ext cx="152400" cy="152400"/>
            <a:chOff x="8826500" y="381794"/>
            <a:chExt cx="152400" cy="152400"/>
          </a:xfrm>
        </p:grpSpPr>
        <p:cxnSp>
          <p:nvCxnSpPr>
            <p:cNvPr id="66" name="Straight Connector 65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67"/>
          <p:cNvGrpSpPr>
            <a:grpSpLocks/>
          </p:cNvGrpSpPr>
          <p:nvPr/>
        </p:nvGrpSpPr>
        <p:grpSpPr bwMode="auto">
          <a:xfrm>
            <a:off x="3898900" y="3671888"/>
            <a:ext cx="152400" cy="152400"/>
            <a:chOff x="8826500" y="381794"/>
            <a:chExt cx="152400" cy="1524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70"/>
          <p:cNvGrpSpPr>
            <a:grpSpLocks/>
          </p:cNvGrpSpPr>
          <p:nvPr/>
        </p:nvGrpSpPr>
        <p:grpSpPr bwMode="auto">
          <a:xfrm>
            <a:off x="2806700" y="3646488"/>
            <a:ext cx="152400" cy="152400"/>
            <a:chOff x="8826500" y="381794"/>
            <a:chExt cx="152400" cy="152400"/>
          </a:xfrm>
        </p:grpSpPr>
        <p:cxnSp>
          <p:nvCxnSpPr>
            <p:cNvPr id="72" name="Straight Connector 71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73"/>
          <p:cNvGrpSpPr>
            <a:grpSpLocks/>
          </p:cNvGrpSpPr>
          <p:nvPr/>
        </p:nvGrpSpPr>
        <p:grpSpPr bwMode="auto">
          <a:xfrm>
            <a:off x="2120900" y="3557588"/>
            <a:ext cx="152400" cy="152400"/>
            <a:chOff x="8826500" y="381794"/>
            <a:chExt cx="152400" cy="152400"/>
          </a:xfrm>
        </p:grpSpPr>
        <p:cxnSp>
          <p:nvCxnSpPr>
            <p:cNvPr id="75" name="Straight Connector 74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24" name="Group 76"/>
          <p:cNvGrpSpPr>
            <a:grpSpLocks/>
          </p:cNvGrpSpPr>
          <p:nvPr/>
        </p:nvGrpSpPr>
        <p:grpSpPr bwMode="auto">
          <a:xfrm>
            <a:off x="1638300" y="3570288"/>
            <a:ext cx="152400" cy="152400"/>
            <a:chOff x="8826500" y="381794"/>
            <a:chExt cx="152400" cy="152400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25" name="Group 98"/>
          <p:cNvGrpSpPr>
            <a:grpSpLocks/>
          </p:cNvGrpSpPr>
          <p:nvPr/>
        </p:nvGrpSpPr>
        <p:grpSpPr bwMode="auto">
          <a:xfrm>
            <a:off x="731838" y="5410200"/>
            <a:ext cx="1756775" cy="369332"/>
            <a:chOff x="774700" y="5664200"/>
            <a:chExt cx="1756775" cy="369332"/>
          </a:xfrm>
        </p:grpSpPr>
        <p:sp>
          <p:nvSpPr>
            <p:cNvPr id="27" name="Isosceles Triangle 26"/>
            <p:cNvSpPr/>
            <p:nvPr/>
          </p:nvSpPr>
          <p:spPr bwMode="auto">
            <a:xfrm>
              <a:off x="774700" y="5753100"/>
              <a:ext cx="139700" cy="1651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1003300" y="5664200"/>
              <a:ext cx="152817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FF"/>
                  </a:solidFill>
                </a:rPr>
                <a:t>EGRET pulsars</a:t>
              </a:r>
            </a:p>
          </p:txBody>
        </p:sp>
      </p:grpSp>
      <p:grpSp>
        <p:nvGrpSpPr>
          <p:cNvPr id="22626" name="Group 99"/>
          <p:cNvGrpSpPr>
            <a:grpSpLocks/>
          </p:cNvGrpSpPr>
          <p:nvPr/>
        </p:nvGrpSpPr>
        <p:grpSpPr bwMode="auto">
          <a:xfrm>
            <a:off x="719138" y="5702299"/>
            <a:ext cx="4527280" cy="369332"/>
            <a:chOff x="762000" y="5981709"/>
            <a:chExt cx="4527963" cy="369787"/>
          </a:xfrm>
        </p:grpSpPr>
        <p:cxnSp>
          <p:nvCxnSpPr>
            <p:cNvPr id="37" name="Straight Connector 36"/>
            <p:cNvCxnSpPr/>
            <p:nvPr/>
          </p:nvCxnSpPr>
          <p:spPr bwMode="auto">
            <a:xfrm>
              <a:off x="762000" y="6145414"/>
              <a:ext cx="152423" cy="317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627" name="Group 96"/>
            <p:cNvGrpSpPr>
              <a:grpSpLocks/>
            </p:cNvGrpSpPr>
            <p:nvPr/>
          </p:nvGrpSpPr>
          <p:grpSpPr bwMode="auto">
            <a:xfrm>
              <a:off x="836623" y="5981709"/>
              <a:ext cx="4453340" cy="369787"/>
              <a:chOff x="836623" y="5981709"/>
              <a:chExt cx="4453340" cy="369787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761917" y="6145415"/>
                <a:ext cx="152587" cy="3175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 bwMode="auto">
              <a:xfrm>
                <a:off x="1003336" y="5981709"/>
                <a:ext cx="4286627" cy="3697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rgbClr val="0070C0"/>
                    </a:solidFill>
                  </a:rPr>
                  <a:t>young 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pulsars </a:t>
                </a:r>
                <a:r>
                  <a:rPr lang="en-US" dirty="0">
                    <a:solidFill>
                      <a:srgbClr val="0070C0"/>
                    </a:solidFill>
                  </a:rPr>
                  <a:t>discovered </a:t>
                </a:r>
                <a:r>
                  <a:rPr lang="en-US" sz="1600" dirty="0">
                    <a:solidFill>
                      <a:srgbClr val="0070C0"/>
                    </a:solidFill>
                  </a:rPr>
                  <a:t>using radio ephemeris</a:t>
                </a:r>
              </a:p>
            </p:txBody>
          </p:sp>
        </p:grpSp>
      </p:grpSp>
      <p:grpSp>
        <p:nvGrpSpPr>
          <p:cNvPr id="22628" name="Group 97"/>
          <p:cNvGrpSpPr>
            <a:grpSpLocks/>
          </p:cNvGrpSpPr>
          <p:nvPr/>
        </p:nvGrpSpPr>
        <p:grpSpPr bwMode="auto">
          <a:xfrm>
            <a:off x="744538" y="6045200"/>
            <a:ext cx="3533407" cy="369332"/>
            <a:chOff x="787400" y="6299200"/>
            <a:chExt cx="3533407" cy="369332"/>
          </a:xfrm>
        </p:grpSpPr>
        <p:sp>
          <p:nvSpPr>
            <p:cNvPr id="15" name="Oval 14"/>
            <p:cNvSpPr/>
            <p:nvPr/>
          </p:nvSpPr>
          <p:spPr bwMode="auto">
            <a:xfrm>
              <a:off x="787400" y="6413500"/>
              <a:ext cx="114300" cy="114300"/>
            </a:xfrm>
            <a:prstGeom prst="ellipse">
              <a:avLst/>
            </a:prstGeom>
            <a:solidFill>
              <a:srgbClr val="2BF54D"/>
            </a:solidFill>
            <a:ln w="28575">
              <a:solidFill>
                <a:srgbClr val="2BF5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990600" y="6299200"/>
              <a:ext cx="333020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</a:rPr>
                <a:t>pulsars discovered in blind search</a:t>
              </a: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3581400" y="36830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930400" y="33909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146300" y="36703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38600" y="36957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432300" y="35941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597400" y="36322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5638800" y="36830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848600" y="36957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1524000" y="3886200"/>
            <a:ext cx="119063" cy="119063"/>
          </a:xfrm>
          <a:prstGeom prst="ellipse">
            <a:avLst/>
          </a:prstGeom>
          <a:solidFill>
            <a:srgbClr val="2BF54D"/>
          </a:solidFill>
          <a:ln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2743200" y="3594100"/>
            <a:ext cx="119063" cy="119063"/>
          </a:xfrm>
          <a:prstGeom prst="ellipse">
            <a:avLst/>
          </a:prstGeom>
          <a:solidFill>
            <a:srgbClr val="2BF54D"/>
          </a:solidFill>
          <a:ln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2611438" y="3670300"/>
            <a:ext cx="119062" cy="119063"/>
          </a:xfrm>
          <a:prstGeom prst="ellipse">
            <a:avLst/>
          </a:prstGeom>
          <a:solidFill>
            <a:srgbClr val="2BF54D"/>
          </a:solidFill>
          <a:ln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>
            <a:off x="4940300" y="3670300"/>
            <a:ext cx="139700" cy="1651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Isosceles Triangle 28"/>
          <p:cNvSpPr/>
          <p:nvPr/>
        </p:nvSpPr>
        <p:spPr bwMode="auto">
          <a:xfrm>
            <a:off x="8039100" y="3479800"/>
            <a:ext cx="139700" cy="1651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8204200" y="3784600"/>
            <a:ext cx="139700" cy="1651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Isosceles Triangle 30"/>
          <p:cNvSpPr/>
          <p:nvPr/>
        </p:nvSpPr>
        <p:spPr bwMode="auto">
          <a:xfrm>
            <a:off x="6705600" y="3695700"/>
            <a:ext cx="139700" cy="1651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>
            <a:off x="6223000" y="3441700"/>
            <a:ext cx="139700" cy="1651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5" name="Isosceles Triangle 94"/>
          <p:cNvSpPr/>
          <p:nvPr/>
        </p:nvSpPr>
        <p:spPr bwMode="auto">
          <a:xfrm>
            <a:off x="3038475" y="3571875"/>
            <a:ext cx="139700" cy="16510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692400" y="30607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8" name="5-Point Star 97"/>
          <p:cNvSpPr/>
          <p:nvPr/>
        </p:nvSpPr>
        <p:spPr bwMode="auto">
          <a:xfrm>
            <a:off x="7591425" y="3965575"/>
            <a:ext cx="182563" cy="182563"/>
          </a:xfrm>
          <a:prstGeom prst="star5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0" name="5-Point Star 99"/>
          <p:cNvSpPr/>
          <p:nvPr/>
        </p:nvSpPr>
        <p:spPr bwMode="auto">
          <a:xfrm>
            <a:off x="4127500" y="3444875"/>
            <a:ext cx="182563" cy="182563"/>
          </a:xfrm>
          <a:prstGeom prst="star5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5-Point Star 101"/>
          <p:cNvSpPr/>
          <p:nvPr/>
        </p:nvSpPr>
        <p:spPr bwMode="auto">
          <a:xfrm>
            <a:off x="6384925" y="4714875"/>
            <a:ext cx="182563" cy="182563"/>
          </a:xfrm>
          <a:prstGeom prst="star5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" name="5-Point Star 102"/>
          <p:cNvSpPr/>
          <p:nvPr/>
        </p:nvSpPr>
        <p:spPr bwMode="auto">
          <a:xfrm>
            <a:off x="4238625" y="4791075"/>
            <a:ext cx="182563" cy="182563"/>
          </a:xfrm>
          <a:prstGeom prst="star5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4" name="5-Point Star 103"/>
          <p:cNvSpPr/>
          <p:nvPr/>
        </p:nvSpPr>
        <p:spPr bwMode="auto">
          <a:xfrm>
            <a:off x="3044825" y="5019675"/>
            <a:ext cx="182563" cy="182563"/>
          </a:xfrm>
          <a:prstGeom prst="star5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" name="5-Point Star 104"/>
          <p:cNvSpPr/>
          <p:nvPr/>
        </p:nvSpPr>
        <p:spPr bwMode="auto">
          <a:xfrm>
            <a:off x="1609725" y="3978275"/>
            <a:ext cx="182563" cy="182563"/>
          </a:xfrm>
          <a:prstGeom prst="star5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2630" name="Group 107"/>
          <p:cNvGrpSpPr>
            <a:grpSpLocks/>
          </p:cNvGrpSpPr>
          <p:nvPr/>
        </p:nvGrpSpPr>
        <p:grpSpPr bwMode="auto">
          <a:xfrm>
            <a:off x="720725" y="6362698"/>
            <a:ext cx="5381450" cy="369332"/>
            <a:chOff x="835025" y="6426209"/>
            <a:chExt cx="5380807" cy="369787"/>
          </a:xfrm>
        </p:grpSpPr>
        <p:sp>
          <p:nvSpPr>
            <p:cNvPr id="106" name="5-Point Star 105"/>
            <p:cNvSpPr/>
            <p:nvPr/>
          </p:nvSpPr>
          <p:spPr bwMode="auto">
            <a:xfrm>
              <a:off x="835025" y="6492957"/>
              <a:ext cx="182541" cy="182788"/>
            </a:xfrm>
            <a:prstGeom prst="star5">
              <a:avLst/>
            </a:prstGeom>
            <a:solidFill>
              <a:srgbClr val="FFFF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054074" y="6426209"/>
              <a:ext cx="5161758" cy="3697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ED672B"/>
                  </a:solidFill>
                </a:rPr>
                <a:t>millisecond pulsars discovered using radio ephemeris</a:t>
              </a:r>
            </a:p>
          </p:txBody>
        </p:sp>
      </p:grp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6705600" y="1828800"/>
            <a:ext cx="2117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Pulses at 1/10</a:t>
            </a:r>
            <a:r>
              <a:rPr lang="en-US" sz="1400" baseline="30000" dirty="0"/>
              <a:t>th</a:t>
            </a:r>
            <a:r>
              <a:rPr lang="en-US" sz="1400" dirty="0"/>
              <a:t> real rate</a:t>
            </a:r>
          </a:p>
        </p:txBody>
      </p:sp>
      <p:sp>
        <p:nvSpPr>
          <p:cNvPr id="96" name="Oval 95"/>
          <p:cNvSpPr/>
          <p:nvPr/>
        </p:nvSpPr>
        <p:spPr bwMode="auto">
          <a:xfrm>
            <a:off x="3009900" y="39243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3238500" y="3695700"/>
            <a:ext cx="114300" cy="114300"/>
          </a:xfrm>
          <a:prstGeom prst="ellipse">
            <a:avLst/>
          </a:prstGeom>
          <a:solidFill>
            <a:srgbClr val="2BF54D"/>
          </a:solidFill>
          <a:ln w="28575"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5410200" y="3733800"/>
            <a:ext cx="119063" cy="119063"/>
          </a:xfrm>
          <a:prstGeom prst="ellipse">
            <a:avLst/>
          </a:prstGeom>
          <a:solidFill>
            <a:srgbClr val="2BF54D"/>
          </a:solidFill>
          <a:ln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4224338" y="3614738"/>
            <a:ext cx="119062" cy="119062"/>
          </a:xfrm>
          <a:prstGeom prst="ellipse">
            <a:avLst/>
          </a:prstGeom>
          <a:solidFill>
            <a:srgbClr val="2BF54D"/>
          </a:solidFill>
          <a:ln>
            <a:solidFill>
              <a:srgbClr val="2BF5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2631" name="Group 76"/>
          <p:cNvGrpSpPr>
            <a:grpSpLocks/>
          </p:cNvGrpSpPr>
          <p:nvPr/>
        </p:nvGrpSpPr>
        <p:grpSpPr bwMode="auto">
          <a:xfrm>
            <a:off x="1536700" y="3632200"/>
            <a:ext cx="152400" cy="152400"/>
            <a:chOff x="8826500" y="381794"/>
            <a:chExt cx="152400" cy="152400"/>
          </a:xfrm>
        </p:grpSpPr>
        <p:cxnSp>
          <p:nvCxnSpPr>
            <p:cNvPr id="114" name="Straight Connector 113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826500" y="456407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32" name="Group 76"/>
          <p:cNvGrpSpPr>
            <a:grpSpLocks/>
          </p:cNvGrpSpPr>
          <p:nvPr/>
        </p:nvGrpSpPr>
        <p:grpSpPr bwMode="auto">
          <a:xfrm>
            <a:off x="7010400" y="3722688"/>
            <a:ext cx="152400" cy="152400"/>
            <a:chOff x="8826500" y="381794"/>
            <a:chExt cx="152400" cy="152400"/>
          </a:xfrm>
        </p:grpSpPr>
        <p:cxnSp>
          <p:nvCxnSpPr>
            <p:cNvPr id="117" name="Straight Connector 116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5-Point Star 118"/>
          <p:cNvSpPr/>
          <p:nvPr/>
        </p:nvSpPr>
        <p:spPr bwMode="auto">
          <a:xfrm>
            <a:off x="7666038" y="3017838"/>
            <a:ext cx="182562" cy="182562"/>
          </a:xfrm>
          <a:prstGeom prst="star5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2633" name="Group 76"/>
          <p:cNvGrpSpPr>
            <a:grpSpLocks/>
          </p:cNvGrpSpPr>
          <p:nvPr/>
        </p:nvGrpSpPr>
        <p:grpSpPr bwMode="auto">
          <a:xfrm>
            <a:off x="5943600" y="3641725"/>
            <a:ext cx="152400" cy="152400"/>
            <a:chOff x="8826500" y="381794"/>
            <a:chExt cx="152400" cy="152400"/>
          </a:xfrm>
        </p:grpSpPr>
        <p:cxnSp>
          <p:nvCxnSpPr>
            <p:cNvPr id="121" name="Straight Connector 120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8826500" y="456407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5-Point Star 122"/>
          <p:cNvSpPr/>
          <p:nvPr/>
        </p:nvSpPr>
        <p:spPr bwMode="auto">
          <a:xfrm>
            <a:off x="4681538" y="3209925"/>
            <a:ext cx="182562" cy="182563"/>
          </a:xfrm>
          <a:prstGeom prst="star5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2634" name="Group 76"/>
          <p:cNvGrpSpPr>
            <a:grpSpLocks/>
          </p:cNvGrpSpPr>
          <p:nvPr/>
        </p:nvGrpSpPr>
        <p:grpSpPr bwMode="auto">
          <a:xfrm>
            <a:off x="4638675" y="3684588"/>
            <a:ext cx="152400" cy="152400"/>
            <a:chOff x="8826500" y="381794"/>
            <a:chExt cx="152400" cy="152400"/>
          </a:xfrm>
        </p:grpSpPr>
        <p:cxnSp>
          <p:nvCxnSpPr>
            <p:cNvPr id="125" name="Straight Connector 124"/>
            <p:cNvCxnSpPr/>
            <p:nvPr/>
          </p:nvCxnSpPr>
          <p:spPr>
            <a:xfrm rot="5400000">
              <a:off x="8826501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35" name="Group 70"/>
          <p:cNvGrpSpPr>
            <a:grpSpLocks/>
          </p:cNvGrpSpPr>
          <p:nvPr/>
        </p:nvGrpSpPr>
        <p:grpSpPr bwMode="auto">
          <a:xfrm>
            <a:off x="3319463" y="3733800"/>
            <a:ext cx="152400" cy="152400"/>
            <a:chOff x="8826500" y="381794"/>
            <a:chExt cx="152400" cy="152400"/>
          </a:xfrm>
        </p:grpSpPr>
        <p:cxnSp>
          <p:nvCxnSpPr>
            <p:cNvPr id="116" name="Straight Connector 115"/>
            <p:cNvCxnSpPr/>
            <p:nvPr/>
          </p:nvCxnSpPr>
          <p:spPr>
            <a:xfrm rot="5400000"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8826500" y="456407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36" name="Group 76"/>
          <p:cNvGrpSpPr>
            <a:grpSpLocks/>
          </p:cNvGrpSpPr>
          <p:nvPr/>
        </p:nvGrpSpPr>
        <p:grpSpPr bwMode="auto">
          <a:xfrm>
            <a:off x="4344988" y="3703638"/>
            <a:ext cx="152400" cy="152400"/>
            <a:chOff x="8826500" y="381794"/>
            <a:chExt cx="152400" cy="152400"/>
          </a:xfrm>
        </p:grpSpPr>
        <p:cxnSp>
          <p:nvCxnSpPr>
            <p:cNvPr id="127" name="Straight Connector 126"/>
            <p:cNvCxnSpPr/>
            <p:nvPr/>
          </p:nvCxnSpPr>
          <p:spPr>
            <a:xfrm rot="5400000"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826500" y="456406"/>
              <a:ext cx="152400" cy="317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6477000" y="5410200"/>
            <a:ext cx="2362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Abdo</a:t>
            </a:r>
            <a:r>
              <a:rPr lang="en-US" sz="1400" dirty="0" smtClean="0"/>
              <a:t> et al./ Fermi LAT Team</a:t>
            </a:r>
            <a:endParaRPr lang="en-US" sz="1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2484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talks by </a:t>
            </a:r>
            <a:r>
              <a:rPr lang="en-US" dirty="0" err="1" smtClean="0"/>
              <a:t>Jumpei</a:t>
            </a:r>
            <a:r>
              <a:rPr lang="en-US" dirty="0" smtClean="0"/>
              <a:t> </a:t>
            </a:r>
            <a:r>
              <a:rPr lang="en-US" dirty="0" err="1" smtClean="0"/>
              <a:t>Takata</a:t>
            </a:r>
            <a:r>
              <a:rPr lang="en-US" dirty="0" smtClean="0"/>
              <a:t>, K.S. Cheng  and Yu Wang 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0" y="1219200"/>
            <a:ext cx="6934200" cy="152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31+  Gamma-ray and radio pulsars (including 8+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MSPs)</a:t>
            </a: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Gamma-ray only pulsars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ea typeface="+mj-ea"/>
                <a:cs typeface="+mj-cs"/>
              </a:rPr>
              <a:t>Fermi Pulsars</a:t>
            </a:r>
            <a:endParaRPr lang="en-US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130" name="Footer Placeholder 1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HKU Fermi Workshop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33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3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89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4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25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39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16" fill="hold"/>
                                        <p:tgtEl>
                                          <p:spTgt spid="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657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37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9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619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88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9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94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384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88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8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17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67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5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990" fill="hold"/>
                                        <p:tgtEl>
                                          <p:spTgt spid="2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37" fill="hold"/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50" fill="hold"/>
                                        <p:tgtEl>
                                          <p:spTgt spid="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4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316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81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6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6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413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96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297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73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32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27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31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481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57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3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49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49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4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23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35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3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92" grpId="0" animBg="1"/>
      <p:bldP spid="92" grpId="1" animBg="1"/>
      <p:bldP spid="93" grpId="0" animBg="1"/>
      <p:bldP spid="93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95" grpId="0" animBg="1"/>
      <p:bldP spid="95" grpId="1" animBg="1"/>
      <p:bldP spid="97" grpId="0" animBg="1"/>
      <p:bldP spid="97" grpId="1" animBg="1"/>
      <p:bldP spid="110" grpId="0"/>
      <p:bldP spid="96" grpId="0" animBg="1"/>
      <p:bldP spid="96" grpId="1" animBg="1"/>
      <p:bldP spid="108" grpId="0" animBg="1"/>
      <p:bldP spid="108" grpId="1" animBg="1"/>
      <p:bldP spid="111" grpId="0" animBg="1"/>
      <p:bldP spid="111" grpId="1" animBg="1"/>
      <p:bldP spid="112" grpId="0" animBg="1"/>
      <p:bldP spid="1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5219</TotalTime>
  <Words>1078</Words>
  <Application>Microsoft Office PowerPoint</Application>
  <PresentationFormat>On-screen Show (4:3)</PresentationFormat>
  <Paragraphs>308</Paragraphs>
  <Slides>32</Slides>
  <Notes>14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Neutron Star Zoo: radio pulsars, magnetars, RRATs, CCOs, and more  </vt:lpstr>
      <vt:lpstr>Overview</vt:lpstr>
      <vt:lpstr>The Zoo of Isolated NS</vt:lpstr>
      <vt:lpstr>Observational Properties</vt:lpstr>
      <vt:lpstr>P-P Diagram</vt:lpstr>
      <vt:lpstr>Radio Pulsars</vt:lpstr>
      <vt:lpstr>Rotation-Powered Pulsars</vt:lpstr>
      <vt:lpstr>Broadband Emission</vt:lpstr>
      <vt:lpstr>Fermi Pulsars</vt:lpstr>
      <vt:lpstr>Magnetars: AXPs and SGRs</vt:lpstr>
      <vt:lpstr>Magnetars</vt:lpstr>
      <vt:lpstr>Magnetars</vt:lpstr>
      <vt:lpstr>Giant Flare of SGR 1806-20</vt:lpstr>
      <vt:lpstr>Slide 14</vt:lpstr>
      <vt:lpstr>Slide 15</vt:lpstr>
      <vt:lpstr>1E 1547.0-5408</vt:lpstr>
      <vt:lpstr>High-B Rotation-Powered PSRs</vt:lpstr>
      <vt:lpstr>High-B RRPs</vt:lpstr>
      <vt:lpstr>PSR J1846-0258</vt:lpstr>
      <vt:lpstr>Magnetar-like Outbursts in a Rotation-Powered Pulsar</vt:lpstr>
      <vt:lpstr>Chandra Observations of Kes 75</vt:lpstr>
      <vt:lpstr>Rotating Radio Transients (RRATs)</vt:lpstr>
      <vt:lpstr>Rotating RAdio Transients</vt:lpstr>
      <vt:lpstr>Isolated Neutron Stars</vt:lpstr>
      <vt:lpstr>Isolated Neutron Stars</vt:lpstr>
      <vt:lpstr>Central Compact Objects</vt:lpstr>
      <vt:lpstr>CCOs as “Anti-Magnetars”?</vt:lpstr>
      <vt:lpstr>Central Compact Objects</vt:lpstr>
      <vt:lpstr>Millisecond Pulsars</vt:lpstr>
      <vt:lpstr>Millisecond Second PSRs</vt:lpstr>
      <vt:lpstr>Unification?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UNIFICATION in Neutron Stars</dc:title>
  <dc:creator>ncy</dc:creator>
  <cp:lastModifiedBy>Stephen Ng</cp:lastModifiedBy>
  <cp:revision>286</cp:revision>
  <dcterms:created xsi:type="dcterms:W3CDTF">2009-09-23T02:11:27Z</dcterms:created>
  <dcterms:modified xsi:type="dcterms:W3CDTF">2010-06-22T06:38:54Z</dcterms:modified>
</cp:coreProperties>
</file>