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7"/>
  </p:notesMasterIdLst>
  <p:sldIdLst>
    <p:sldId id="256" r:id="rId2"/>
    <p:sldId id="292" r:id="rId3"/>
    <p:sldId id="293" r:id="rId4"/>
    <p:sldId id="257" r:id="rId5"/>
    <p:sldId id="258" r:id="rId6"/>
    <p:sldId id="259" r:id="rId7"/>
    <p:sldId id="262" r:id="rId8"/>
    <p:sldId id="263" r:id="rId9"/>
    <p:sldId id="264" r:id="rId10"/>
    <p:sldId id="294" r:id="rId11"/>
    <p:sldId id="265" r:id="rId12"/>
    <p:sldId id="272" r:id="rId13"/>
    <p:sldId id="278" r:id="rId14"/>
    <p:sldId id="266" r:id="rId15"/>
    <p:sldId id="260" r:id="rId16"/>
    <p:sldId id="298" r:id="rId17"/>
    <p:sldId id="295" r:id="rId18"/>
    <p:sldId id="273" r:id="rId19"/>
    <p:sldId id="274" r:id="rId20"/>
    <p:sldId id="275" r:id="rId21"/>
    <p:sldId id="297" r:id="rId22"/>
    <p:sldId id="276" r:id="rId23"/>
    <p:sldId id="279" r:id="rId24"/>
    <p:sldId id="281" r:id="rId25"/>
    <p:sldId id="282" r:id="rId26"/>
    <p:sldId id="283" r:id="rId27"/>
    <p:sldId id="285" r:id="rId28"/>
    <p:sldId id="296" r:id="rId29"/>
    <p:sldId id="268" r:id="rId30"/>
    <p:sldId id="286" r:id="rId31"/>
    <p:sldId id="287" r:id="rId32"/>
    <p:sldId id="288" r:id="rId33"/>
    <p:sldId id="290" r:id="rId34"/>
    <p:sldId id="300" r:id="rId35"/>
    <p:sldId id="299" r:id="rId3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E15A2-BF5B-437C-8255-6F517EC002CA}" type="datetimeFigureOut">
              <a:rPr lang="zh-CN" altLang="en-US" smtClean="0"/>
              <a:pPr/>
              <a:t>2010/6/25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0D519-95E7-4F5A-AA4F-A604F655C1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2A5A2F-4DEC-4272-9F6F-32311E1B3997}" type="slidenum">
              <a:rPr lang="zh-CN" altLang="en-US" smtClean="0">
                <a:ea typeface="宋体" charset="-122"/>
              </a:rPr>
              <a:pPr/>
              <a:t>5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9AB2B-48EE-4D6E-950F-803CF593E493}" type="datetimeFigureOut">
              <a:rPr lang="zh-CN" altLang="en-US" smtClean="0"/>
              <a:pPr/>
              <a:t>2010/6/25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A2B57-01D1-440E-9476-89E1DD978F4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矩形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矩形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矩形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56" name="矩形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矩形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矩形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矩形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9AB2B-48EE-4D6E-950F-803CF593E493}" type="datetimeFigureOut">
              <a:rPr lang="zh-CN" altLang="en-US" smtClean="0"/>
              <a:pPr/>
              <a:t>2010/6/25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A2B57-01D1-440E-9476-89E1DD978F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9AB2B-48EE-4D6E-950F-803CF593E493}" type="datetimeFigureOut">
              <a:rPr lang="zh-CN" altLang="en-US" smtClean="0"/>
              <a:pPr/>
              <a:t>2010/6/25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A2B57-01D1-440E-9476-89E1DD978F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9AB2B-48EE-4D6E-950F-803CF593E493}" type="datetimeFigureOut">
              <a:rPr lang="zh-CN" altLang="en-US" smtClean="0"/>
              <a:pPr/>
              <a:t>2010/6/25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A2B57-01D1-440E-9476-89E1DD978F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任意多边形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任意多边形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任意多边形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任意多边形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任意多边形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任意多边形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任意多边形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任意多边形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任意多边形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任意多边形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任意多边形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任意多边形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任意多边形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任意多边形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9AB2B-48EE-4D6E-950F-803CF593E493}" type="datetimeFigureOut">
              <a:rPr lang="zh-CN" altLang="en-US" smtClean="0"/>
              <a:pPr/>
              <a:t>2010/6/25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A2B57-01D1-440E-9476-89E1DD978F4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9AB2B-48EE-4D6E-950F-803CF593E493}" type="datetimeFigureOut">
              <a:rPr lang="zh-CN" altLang="en-US" smtClean="0"/>
              <a:pPr/>
              <a:t>2010/6/25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A2B57-01D1-440E-9476-89E1DD978F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9AB2B-48EE-4D6E-950F-803CF593E493}" type="datetimeFigureOut">
              <a:rPr lang="zh-CN" altLang="en-US" smtClean="0"/>
              <a:pPr/>
              <a:t>2010/6/25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A2B57-01D1-440E-9476-89E1DD978F4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矩形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矩形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矩形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矩形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矩形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矩形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9AB2B-48EE-4D6E-950F-803CF593E493}" type="datetimeFigureOut">
              <a:rPr lang="zh-CN" altLang="en-US" smtClean="0"/>
              <a:pPr/>
              <a:t>2010/6/25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A2B57-01D1-440E-9476-89E1DD978F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9AB2B-48EE-4D6E-950F-803CF593E493}" type="datetimeFigureOut">
              <a:rPr lang="zh-CN" altLang="en-US" smtClean="0"/>
              <a:pPr/>
              <a:t>2010/6/25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A2B57-01D1-440E-9476-89E1DD978F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9AB2B-48EE-4D6E-950F-803CF593E493}" type="datetimeFigureOut">
              <a:rPr lang="zh-CN" altLang="en-US" smtClean="0"/>
              <a:pPr/>
              <a:t>2010/6/25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DA2B57-01D1-440E-9476-89E1DD978F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直接连接符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grpSp>
        <p:nvGrpSpPr>
          <p:cNvPr id="14" name="组合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直接连接符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直接连接符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D89AB2B-48EE-4D6E-950F-803CF593E493}" type="datetimeFigureOut">
              <a:rPr lang="zh-CN" altLang="en-US" smtClean="0"/>
              <a:pPr/>
              <a:t>2010/6/25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DDA2B57-01D1-440E-9476-89E1DD978F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矩形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矩形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矩形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D89AB2B-48EE-4D6E-950F-803CF593E493}" type="datetimeFigureOut">
              <a:rPr lang="zh-CN" altLang="en-US" smtClean="0"/>
              <a:pPr/>
              <a:t>2010/6/25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DDA2B57-01D1-440E-9476-89E1DD978F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iki.mbalib.com/wiki/Image:University_of_Hong_Kong_logo.p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ttp://www.swift.ac.uk/xrt_curves/00255445/flux.qdp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hyperlink" Target="http://www.mpe.mpg.de/~jcg/grb970228/ot_groot_big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5400" dirty="0" smtClean="0"/>
              <a:t>GAMMA-RAY BURSTS AND MAGNETARS</a:t>
            </a:r>
            <a:endParaRPr lang="zh-CN" altLang="en-US" sz="5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err="1" smtClean="0"/>
              <a:t>Yun</a:t>
            </a:r>
            <a:r>
              <a:rPr lang="en-US" altLang="zh-CN" sz="2800" dirty="0" smtClean="0"/>
              <a:t>-Wei   YU</a:t>
            </a:r>
          </a:p>
          <a:p>
            <a:r>
              <a:rPr lang="zh-CN" altLang="en-US" sz="2800" dirty="0" smtClean="0"/>
              <a:t>俞云伟</a:t>
            </a:r>
            <a:endParaRPr lang="en-US" altLang="zh-CN" sz="2800" dirty="0" smtClean="0"/>
          </a:p>
          <a:p>
            <a:r>
              <a:rPr lang="en-US" altLang="zh-CN" sz="2800" dirty="0" smtClean="0"/>
              <a:t>June 22, 2010, Hong Kong</a:t>
            </a:r>
            <a:endParaRPr lang="zh-CN" altLang="en-US" sz="2800" dirty="0"/>
          </a:p>
        </p:txBody>
      </p:sp>
      <p:pic>
        <p:nvPicPr>
          <p:cNvPr id="33796" name="Picture 4" descr="香港大学（University of Hong Kong）">
            <a:hlinkClick r:id="rId2" tooltip="香港大学（University of Hong Kong）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04664"/>
            <a:ext cx="1584176" cy="17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2, The shallow decay afterglows and millisecond </a:t>
            </a:r>
            <a:r>
              <a:rPr lang="en-US" altLang="zh-CN" dirty="0" err="1" smtClean="0"/>
              <a:t>magnetars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3"/>
          <p:cNvGrpSpPr>
            <a:grpSpLocks/>
          </p:cNvGrpSpPr>
          <p:nvPr/>
        </p:nvGrpSpPr>
        <p:grpSpPr bwMode="auto">
          <a:xfrm>
            <a:off x="571500" y="714375"/>
            <a:ext cx="3232150" cy="2357438"/>
            <a:chOff x="642910" y="1714488"/>
            <a:chExt cx="3231923" cy="2357454"/>
          </a:xfrm>
        </p:grpSpPr>
        <p:cxnSp>
          <p:nvCxnSpPr>
            <p:cNvPr id="12" name="肘形连接符 11"/>
            <p:cNvCxnSpPr/>
            <p:nvPr/>
          </p:nvCxnSpPr>
          <p:spPr>
            <a:xfrm>
              <a:off x="825460" y="2114541"/>
              <a:ext cx="2811265" cy="1824050"/>
            </a:xfrm>
            <a:prstGeom prst="bentConnector3">
              <a:avLst>
                <a:gd name="adj1" fmla="val 33"/>
              </a:avLst>
            </a:prstGeom>
            <a:ln w="38100">
              <a:solidFill>
                <a:srgbClr val="66FF3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任意多边形 12"/>
            <p:cNvSpPr/>
            <p:nvPr/>
          </p:nvSpPr>
          <p:spPr>
            <a:xfrm>
              <a:off x="1069918" y="2000240"/>
              <a:ext cx="488916" cy="900119"/>
            </a:xfrm>
            <a:custGeom>
              <a:avLst/>
              <a:gdLst>
                <a:gd name="connsiteX0" fmla="*/ 8624 w 2201218"/>
                <a:gd name="connsiteY0" fmla="*/ 754007 h 1127633"/>
                <a:gd name="connsiteX1" fmla="*/ 38121 w 2201218"/>
                <a:gd name="connsiteY1" fmla="*/ 695013 h 1127633"/>
                <a:gd name="connsiteX2" fmla="*/ 57786 w 2201218"/>
                <a:gd name="connsiteY2" fmla="*/ 645852 h 1127633"/>
                <a:gd name="connsiteX3" fmla="*/ 77450 w 2201218"/>
                <a:gd name="connsiteY3" fmla="*/ 508201 h 1127633"/>
                <a:gd name="connsiteX4" fmla="*/ 97115 w 2201218"/>
                <a:gd name="connsiteY4" fmla="*/ 439375 h 1127633"/>
                <a:gd name="connsiteX5" fmla="*/ 106947 w 2201218"/>
                <a:gd name="connsiteY5" fmla="*/ 380381 h 1127633"/>
                <a:gd name="connsiteX6" fmla="*/ 126612 w 2201218"/>
                <a:gd name="connsiteY6" fmla="*/ 331220 h 1127633"/>
                <a:gd name="connsiteX7" fmla="*/ 146276 w 2201218"/>
                <a:gd name="connsiteY7" fmla="*/ 272226 h 1127633"/>
                <a:gd name="connsiteX8" fmla="*/ 165941 w 2201218"/>
                <a:gd name="connsiteY8" fmla="*/ 173904 h 1127633"/>
                <a:gd name="connsiteX9" fmla="*/ 185605 w 2201218"/>
                <a:gd name="connsiteY9" fmla="*/ 262394 h 1127633"/>
                <a:gd name="connsiteX10" fmla="*/ 205270 w 2201218"/>
                <a:gd name="connsiteY10" fmla="*/ 321388 h 1127633"/>
                <a:gd name="connsiteX11" fmla="*/ 215102 w 2201218"/>
                <a:gd name="connsiteY11" fmla="*/ 459039 h 1127633"/>
                <a:gd name="connsiteX12" fmla="*/ 224934 w 2201218"/>
                <a:gd name="connsiteY12" fmla="*/ 557362 h 1127633"/>
                <a:gd name="connsiteX13" fmla="*/ 244599 w 2201218"/>
                <a:gd name="connsiteY13" fmla="*/ 518033 h 1127633"/>
                <a:gd name="connsiteX14" fmla="*/ 254431 w 2201218"/>
                <a:gd name="connsiteY14" fmla="*/ 488536 h 1127633"/>
                <a:gd name="connsiteX15" fmla="*/ 264263 w 2201218"/>
                <a:gd name="connsiteY15" fmla="*/ 449207 h 1127633"/>
                <a:gd name="connsiteX16" fmla="*/ 283928 w 2201218"/>
                <a:gd name="connsiteY16" fmla="*/ 419710 h 1127633"/>
                <a:gd name="connsiteX17" fmla="*/ 303592 w 2201218"/>
                <a:gd name="connsiteY17" fmla="*/ 370549 h 1127633"/>
                <a:gd name="connsiteX18" fmla="*/ 333089 w 2201218"/>
                <a:gd name="connsiteY18" fmla="*/ 301723 h 1127633"/>
                <a:gd name="connsiteX19" fmla="*/ 342921 w 2201218"/>
                <a:gd name="connsiteY19" fmla="*/ 183736 h 1127633"/>
                <a:gd name="connsiteX20" fmla="*/ 382250 w 2201218"/>
                <a:gd name="connsiteY20" fmla="*/ 114910 h 1127633"/>
                <a:gd name="connsiteX21" fmla="*/ 392083 w 2201218"/>
                <a:gd name="connsiteY21" fmla="*/ 75581 h 1127633"/>
                <a:gd name="connsiteX22" fmla="*/ 401915 w 2201218"/>
                <a:gd name="connsiteY22" fmla="*/ 16588 h 1127633"/>
                <a:gd name="connsiteX23" fmla="*/ 411747 w 2201218"/>
                <a:gd name="connsiteY23" fmla="*/ 105078 h 1127633"/>
                <a:gd name="connsiteX24" fmla="*/ 441244 w 2201218"/>
                <a:gd name="connsiteY24" fmla="*/ 232897 h 1127633"/>
                <a:gd name="connsiteX25" fmla="*/ 451076 w 2201218"/>
                <a:gd name="connsiteY25" fmla="*/ 390213 h 1127633"/>
                <a:gd name="connsiteX26" fmla="*/ 460908 w 2201218"/>
                <a:gd name="connsiteY26" fmla="*/ 459039 h 1127633"/>
                <a:gd name="connsiteX27" fmla="*/ 470741 w 2201218"/>
                <a:gd name="connsiteY27" fmla="*/ 1127633 h 1127633"/>
                <a:gd name="connsiteX28" fmla="*/ 490405 w 2201218"/>
                <a:gd name="connsiteY28" fmla="*/ 1068639 h 1127633"/>
                <a:gd name="connsiteX29" fmla="*/ 529734 w 2201218"/>
                <a:gd name="connsiteY29" fmla="*/ 970317 h 1127633"/>
                <a:gd name="connsiteX30" fmla="*/ 539566 w 2201218"/>
                <a:gd name="connsiteY30" fmla="*/ 930988 h 1127633"/>
                <a:gd name="connsiteX31" fmla="*/ 549399 w 2201218"/>
                <a:gd name="connsiteY31" fmla="*/ 881826 h 1127633"/>
                <a:gd name="connsiteX32" fmla="*/ 578895 w 2201218"/>
                <a:gd name="connsiteY32" fmla="*/ 842497 h 1127633"/>
                <a:gd name="connsiteX33" fmla="*/ 608392 w 2201218"/>
                <a:gd name="connsiteY33" fmla="*/ 783504 h 1127633"/>
                <a:gd name="connsiteX34" fmla="*/ 637889 w 2201218"/>
                <a:gd name="connsiteY34" fmla="*/ 695013 h 1127633"/>
                <a:gd name="connsiteX35" fmla="*/ 677218 w 2201218"/>
                <a:gd name="connsiteY35" fmla="*/ 577026 h 1127633"/>
                <a:gd name="connsiteX36" fmla="*/ 706715 w 2201218"/>
                <a:gd name="connsiteY36" fmla="*/ 508201 h 1127633"/>
                <a:gd name="connsiteX37" fmla="*/ 716547 w 2201218"/>
                <a:gd name="connsiteY37" fmla="*/ 360717 h 1127633"/>
                <a:gd name="connsiteX38" fmla="*/ 736212 w 2201218"/>
                <a:gd name="connsiteY38" fmla="*/ 390213 h 1127633"/>
                <a:gd name="connsiteX39" fmla="*/ 746044 w 2201218"/>
                <a:gd name="connsiteY39" fmla="*/ 449207 h 1127633"/>
                <a:gd name="connsiteX40" fmla="*/ 775541 w 2201218"/>
                <a:gd name="connsiteY40" fmla="*/ 518033 h 1127633"/>
                <a:gd name="connsiteX41" fmla="*/ 785373 w 2201218"/>
                <a:gd name="connsiteY41" fmla="*/ 577026 h 1127633"/>
                <a:gd name="connsiteX42" fmla="*/ 805037 w 2201218"/>
                <a:gd name="connsiteY42" fmla="*/ 813001 h 1127633"/>
                <a:gd name="connsiteX43" fmla="*/ 814870 w 2201218"/>
                <a:gd name="connsiteY43" fmla="*/ 891659 h 1127633"/>
                <a:gd name="connsiteX44" fmla="*/ 824702 w 2201218"/>
                <a:gd name="connsiteY44" fmla="*/ 921155 h 1127633"/>
                <a:gd name="connsiteX45" fmla="*/ 854199 w 2201218"/>
                <a:gd name="connsiteY45" fmla="*/ 754007 h 1127633"/>
                <a:gd name="connsiteX46" fmla="*/ 873863 w 2201218"/>
                <a:gd name="connsiteY46" fmla="*/ 645852 h 1127633"/>
                <a:gd name="connsiteX47" fmla="*/ 903360 w 2201218"/>
                <a:gd name="connsiteY47" fmla="*/ 596691 h 1127633"/>
                <a:gd name="connsiteX48" fmla="*/ 913192 w 2201218"/>
                <a:gd name="connsiteY48" fmla="*/ 537697 h 1127633"/>
                <a:gd name="connsiteX49" fmla="*/ 952521 w 2201218"/>
                <a:gd name="connsiteY49" fmla="*/ 429542 h 1127633"/>
                <a:gd name="connsiteX50" fmla="*/ 991850 w 2201218"/>
                <a:gd name="connsiteY50" fmla="*/ 518033 h 1127633"/>
                <a:gd name="connsiteX51" fmla="*/ 1001683 w 2201218"/>
                <a:gd name="connsiteY51" fmla="*/ 547530 h 1127633"/>
                <a:gd name="connsiteX52" fmla="*/ 1011515 w 2201218"/>
                <a:gd name="connsiteY52" fmla="*/ 577026 h 1127633"/>
                <a:gd name="connsiteX53" fmla="*/ 1021347 w 2201218"/>
                <a:gd name="connsiteY53" fmla="*/ 636020 h 1127633"/>
                <a:gd name="connsiteX54" fmla="*/ 1031179 w 2201218"/>
                <a:gd name="connsiteY54" fmla="*/ 665517 h 1127633"/>
                <a:gd name="connsiteX55" fmla="*/ 1050844 w 2201218"/>
                <a:gd name="connsiteY55" fmla="*/ 518033 h 1127633"/>
                <a:gd name="connsiteX56" fmla="*/ 1080341 w 2201218"/>
                <a:gd name="connsiteY56" fmla="*/ 429542 h 1127633"/>
                <a:gd name="connsiteX57" fmla="*/ 1109837 w 2201218"/>
                <a:gd name="connsiteY57" fmla="*/ 350884 h 1127633"/>
                <a:gd name="connsiteX58" fmla="*/ 1139334 w 2201218"/>
                <a:gd name="connsiteY58" fmla="*/ 291891 h 1127633"/>
                <a:gd name="connsiteX59" fmla="*/ 1149166 w 2201218"/>
                <a:gd name="connsiteY59" fmla="*/ 223065 h 1127633"/>
                <a:gd name="connsiteX60" fmla="*/ 1158999 w 2201218"/>
                <a:gd name="connsiteY60" fmla="*/ 183736 h 1127633"/>
                <a:gd name="connsiteX61" fmla="*/ 1178663 w 2201218"/>
                <a:gd name="connsiteY61" fmla="*/ 213233 h 1127633"/>
                <a:gd name="connsiteX62" fmla="*/ 1198328 w 2201218"/>
                <a:gd name="connsiteY62" fmla="*/ 311555 h 1127633"/>
                <a:gd name="connsiteX63" fmla="*/ 1217992 w 2201218"/>
                <a:gd name="connsiteY63" fmla="*/ 380381 h 1127633"/>
                <a:gd name="connsiteX64" fmla="*/ 1247489 w 2201218"/>
                <a:gd name="connsiteY64" fmla="*/ 439375 h 1127633"/>
                <a:gd name="connsiteX65" fmla="*/ 1267154 w 2201218"/>
                <a:gd name="connsiteY65" fmla="*/ 498368 h 1127633"/>
                <a:gd name="connsiteX66" fmla="*/ 1296650 w 2201218"/>
                <a:gd name="connsiteY66" fmla="*/ 557362 h 1127633"/>
                <a:gd name="connsiteX67" fmla="*/ 1335979 w 2201218"/>
                <a:gd name="connsiteY67" fmla="*/ 665517 h 1127633"/>
                <a:gd name="connsiteX68" fmla="*/ 1365476 w 2201218"/>
                <a:gd name="connsiteY68" fmla="*/ 724510 h 1127633"/>
                <a:gd name="connsiteX69" fmla="*/ 1375308 w 2201218"/>
                <a:gd name="connsiteY69" fmla="*/ 763839 h 1127633"/>
                <a:gd name="connsiteX70" fmla="*/ 1385141 w 2201218"/>
                <a:gd name="connsiteY70" fmla="*/ 734342 h 1127633"/>
                <a:gd name="connsiteX71" fmla="*/ 1394973 w 2201218"/>
                <a:gd name="connsiteY71" fmla="*/ 449207 h 1127633"/>
                <a:gd name="connsiteX72" fmla="*/ 1414637 w 2201218"/>
                <a:gd name="connsiteY72" fmla="*/ 341052 h 1127633"/>
                <a:gd name="connsiteX73" fmla="*/ 1424470 w 2201218"/>
                <a:gd name="connsiteY73" fmla="*/ 282059 h 1127633"/>
                <a:gd name="connsiteX74" fmla="*/ 1434302 w 2201218"/>
                <a:gd name="connsiteY74" fmla="*/ 252562 h 1127633"/>
                <a:gd name="connsiteX75" fmla="*/ 1444134 w 2201218"/>
                <a:gd name="connsiteY75" fmla="*/ 213233 h 1127633"/>
                <a:gd name="connsiteX76" fmla="*/ 1453966 w 2201218"/>
                <a:gd name="connsiteY76" fmla="*/ 242730 h 1127633"/>
                <a:gd name="connsiteX77" fmla="*/ 1503128 w 2201218"/>
                <a:gd name="connsiteY77" fmla="*/ 409878 h 1127633"/>
                <a:gd name="connsiteX78" fmla="*/ 1532624 w 2201218"/>
                <a:gd name="connsiteY78" fmla="*/ 459039 h 1127633"/>
                <a:gd name="connsiteX79" fmla="*/ 1591618 w 2201218"/>
                <a:gd name="connsiteY79" fmla="*/ 577026 h 1127633"/>
                <a:gd name="connsiteX80" fmla="*/ 1601450 w 2201218"/>
                <a:gd name="connsiteY80" fmla="*/ 626188 h 1127633"/>
                <a:gd name="connsiteX81" fmla="*/ 1621115 w 2201218"/>
                <a:gd name="connsiteY81" fmla="*/ 655684 h 1127633"/>
                <a:gd name="connsiteX82" fmla="*/ 1630947 w 2201218"/>
                <a:gd name="connsiteY82" fmla="*/ 685181 h 1127633"/>
                <a:gd name="connsiteX83" fmla="*/ 1650612 w 2201218"/>
                <a:gd name="connsiteY83" fmla="*/ 724510 h 1127633"/>
                <a:gd name="connsiteX84" fmla="*/ 1699773 w 2201218"/>
                <a:gd name="connsiteY84" fmla="*/ 655684 h 1127633"/>
                <a:gd name="connsiteX85" fmla="*/ 1739102 w 2201218"/>
                <a:gd name="connsiteY85" fmla="*/ 606523 h 1127633"/>
                <a:gd name="connsiteX86" fmla="*/ 1758766 w 2201218"/>
                <a:gd name="connsiteY86" fmla="*/ 557362 h 1127633"/>
                <a:gd name="connsiteX87" fmla="*/ 1807928 w 2201218"/>
                <a:gd name="connsiteY87" fmla="*/ 468871 h 1127633"/>
                <a:gd name="connsiteX88" fmla="*/ 1827592 w 2201218"/>
                <a:gd name="connsiteY88" fmla="*/ 518033 h 1127633"/>
                <a:gd name="connsiteX89" fmla="*/ 1847257 w 2201218"/>
                <a:gd name="connsiteY89" fmla="*/ 586859 h 1127633"/>
                <a:gd name="connsiteX90" fmla="*/ 1866921 w 2201218"/>
                <a:gd name="connsiteY90" fmla="*/ 616355 h 1127633"/>
                <a:gd name="connsiteX91" fmla="*/ 1876754 w 2201218"/>
                <a:gd name="connsiteY91" fmla="*/ 655684 h 1127633"/>
                <a:gd name="connsiteX92" fmla="*/ 1886586 w 2201218"/>
                <a:gd name="connsiteY92" fmla="*/ 685181 h 1127633"/>
                <a:gd name="connsiteX93" fmla="*/ 1896418 w 2201218"/>
                <a:gd name="connsiteY93" fmla="*/ 567194 h 1127633"/>
                <a:gd name="connsiteX94" fmla="*/ 1906250 w 2201218"/>
                <a:gd name="connsiteY94" fmla="*/ 537697 h 1127633"/>
                <a:gd name="connsiteX95" fmla="*/ 1916083 w 2201218"/>
                <a:gd name="connsiteY95" fmla="*/ 498368 h 1127633"/>
                <a:gd name="connsiteX96" fmla="*/ 1935747 w 2201218"/>
                <a:gd name="connsiteY96" fmla="*/ 459039 h 1127633"/>
                <a:gd name="connsiteX97" fmla="*/ 1955412 w 2201218"/>
                <a:gd name="connsiteY97" fmla="*/ 400046 h 1127633"/>
                <a:gd name="connsiteX98" fmla="*/ 1984908 w 2201218"/>
                <a:gd name="connsiteY98" fmla="*/ 419710 h 1127633"/>
                <a:gd name="connsiteX99" fmla="*/ 2004573 w 2201218"/>
                <a:gd name="connsiteY99" fmla="*/ 459039 h 1127633"/>
                <a:gd name="connsiteX100" fmla="*/ 2024237 w 2201218"/>
                <a:gd name="connsiteY100" fmla="*/ 488536 h 1127633"/>
                <a:gd name="connsiteX101" fmla="*/ 2043902 w 2201218"/>
                <a:gd name="connsiteY101" fmla="*/ 527865 h 1127633"/>
                <a:gd name="connsiteX102" fmla="*/ 2073399 w 2201218"/>
                <a:gd name="connsiteY102" fmla="*/ 567194 h 1127633"/>
                <a:gd name="connsiteX103" fmla="*/ 2122560 w 2201218"/>
                <a:gd name="connsiteY103" fmla="*/ 636020 h 1127633"/>
                <a:gd name="connsiteX104" fmla="*/ 2161889 w 2201218"/>
                <a:gd name="connsiteY104" fmla="*/ 675349 h 1127633"/>
                <a:gd name="connsiteX105" fmla="*/ 2201218 w 2201218"/>
                <a:gd name="connsiteY105" fmla="*/ 734342 h 112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2201218" h="1127633">
                  <a:moveTo>
                    <a:pt x="8624" y="754007"/>
                  </a:moveTo>
                  <a:cubicBezTo>
                    <a:pt x="33340" y="679865"/>
                    <a:pt x="0" y="771254"/>
                    <a:pt x="38121" y="695013"/>
                  </a:cubicBezTo>
                  <a:cubicBezTo>
                    <a:pt x="46014" y="679227"/>
                    <a:pt x="51231" y="662239"/>
                    <a:pt x="57786" y="645852"/>
                  </a:cubicBezTo>
                  <a:cubicBezTo>
                    <a:pt x="84400" y="512777"/>
                    <a:pt x="46305" y="710642"/>
                    <a:pt x="77450" y="508201"/>
                  </a:cubicBezTo>
                  <a:cubicBezTo>
                    <a:pt x="80977" y="485276"/>
                    <a:pt x="89774" y="461399"/>
                    <a:pt x="97115" y="439375"/>
                  </a:cubicBezTo>
                  <a:cubicBezTo>
                    <a:pt x="100392" y="419710"/>
                    <a:pt x="101701" y="399614"/>
                    <a:pt x="106947" y="380381"/>
                  </a:cubicBezTo>
                  <a:cubicBezTo>
                    <a:pt x="111591" y="363353"/>
                    <a:pt x="120580" y="347807"/>
                    <a:pt x="126612" y="331220"/>
                  </a:cubicBezTo>
                  <a:cubicBezTo>
                    <a:pt x="133696" y="311740"/>
                    <a:pt x="141249" y="292335"/>
                    <a:pt x="146276" y="272226"/>
                  </a:cubicBezTo>
                  <a:cubicBezTo>
                    <a:pt x="160943" y="213557"/>
                    <a:pt x="153886" y="246226"/>
                    <a:pt x="165941" y="173904"/>
                  </a:cubicBezTo>
                  <a:cubicBezTo>
                    <a:pt x="194074" y="258306"/>
                    <a:pt x="150993" y="123946"/>
                    <a:pt x="185605" y="262394"/>
                  </a:cubicBezTo>
                  <a:cubicBezTo>
                    <a:pt x="190632" y="282504"/>
                    <a:pt x="205270" y="321388"/>
                    <a:pt x="205270" y="321388"/>
                  </a:cubicBezTo>
                  <a:cubicBezTo>
                    <a:pt x="208547" y="367272"/>
                    <a:pt x="211282" y="413197"/>
                    <a:pt x="215102" y="459039"/>
                  </a:cubicBezTo>
                  <a:cubicBezTo>
                    <a:pt x="217837" y="491863"/>
                    <a:pt x="210204" y="527902"/>
                    <a:pt x="224934" y="557362"/>
                  </a:cubicBezTo>
                  <a:cubicBezTo>
                    <a:pt x="231489" y="570472"/>
                    <a:pt x="238825" y="531505"/>
                    <a:pt x="244599" y="518033"/>
                  </a:cubicBezTo>
                  <a:cubicBezTo>
                    <a:pt x="248682" y="508507"/>
                    <a:pt x="251584" y="498501"/>
                    <a:pt x="254431" y="488536"/>
                  </a:cubicBezTo>
                  <a:cubicBezTo>
                    <a:pt x="258143" y="475543"/>
                    <a:pt x="258940" y="461628"/>
                    <a:pt x="264263" y="449207"/>
                  </a:cubicBezTo>
                  <a:cubicBezTo>
                    <a:pt x="268918" y="438345"/>
                    <a:pt x="278643" y="430279"/>
                    <a:pt x="283928" y="419710"/>
                  </a:cubicBezTo>
                  <a:cubicBezTo>
                    <a:pt x="291821" y="403924"/>
                    <a:pt x="296424" y="386677"/>
                    <a:pt x="303592" y="370549"/>
                  </a:cubicBezTo>
                  <a:cubicBezTo>
                    <a:pt x="335992" y="297648"/>
                    <a:pt x="312894" y="362309"/>
                    <a:pt x="333089" y="301723"/>
                  </a:cubicBezTo>
                  <a:cubicBezTo>
                    <a:pt x="336366" y="262394"/>
                    <a:pt x="335648" y="222525"/>
                    <a:pt x="342921" y="183736"/>
                  </a:cubicBezTo>
                  <a:cubicBezTo>
                    <a:pt x="346175" y="166383"/>
                    <a:pt x="371948" y="130364"/>
                    <a:pt x="382250" y="114910"/>
                  </a:cubicBezTo>
                  <a:cubicBezTo>
                    <a:pt x="385528" y="101800"/>
                    <a:pt x="389433" y="88832"/>
                    <a:pt x="392083" y="75581"/>
                  </a:cubicBezTo>
                  <a:cubicBezTo>
                    <a:pt x="395993" y="56033"/>
                    <a:pt x="390857" y="0"/>
                    <a:pt x="401915" y="16588"/>
                  </a:cubicBezTo>
                  <a:cubicBezTo>
                    <a:pt x="418377" y="41282"/>
                    <a:pt x="407550" y="75698"/>
                    <a:pt x="411747" y="105078"/>
                  </a:cubicBezTo>
                  <a:cubicBezTo>
                    <a:pt x="416792" y="140391"/>
                    <a:pt x="433840" y="203280"/>
                    <a:pt x="441244" y="232897"/>
                  </a:cubicBezTo>
                  <a:cubicBezTo>
                    <a:pt x="444521" y="285336"/>
                    <a:pt x="446525" y="337870"/>
                    <a:pt x="451076" y="390213"/>
                  </a:cubicBezTo>
                  <a:cubicBezTo>
                    <a:pt x="453084" y="413301"/>
                    <a:pt x="460290" y="435872"/>
                    <a:pt x="460908" y="459039"/>
                  </a:cubicBezTo>
                  <a:cubicBezTo>
                    <a:pt x="466850" y="681849"/>
                    <a:pt x="467463" y="904768"/>
                    <a:pt x="470741" y="1127633"/>
                  </a:cubicBezTo>
                  <a:cubicBezTo>
                    <a:pt x="477296" y="1107968"/>
                    <a:pt x="481135" y="1087179"/>
                    <a:pt x="490405" y="1068639"/>
                  </a:cubicBezTo>
                  <a:cubicBezTo>
                    <a:pt x="515045" y="1019361"/>
                    <a:pt x="511510" y="1031066"/>
                    <a:pt x="529734" y="970317"/>
                  </a:cubicBezTo>
                  <a:cubicBezTo>
                    <a:pt x="533617" y="957374"/>
                    <a:pt x="536635" y="944179"/>
                    <a:pt x="539566" y="930988"/>
                  </a:cubicBezTo>
                  <a:cubicBezTo>
                    <a:pt x="543191" y="914674"/>
                    <a:pt x="542612" y="897098"/>
                    <a:pt x="549399" y="881826"/>
                  </a:cubicBezTo>
                  <a:cubicBezTo>
                    <a:pt x="556054" y="866851"/>
                    <a:pt x="570464" y="856549"/>
                    <a:pt x="578895" y="842497"/>
                  </a:cubicBezTo>
                  <a:cubicBezTo>
                    <a:pt x="590206" y="823645"/>
                    <a:pt x="598560" y="803168"/>
                    <a:pt x="608392" y="783504"/>
                  </a:cubicBezTo>
                  <a:cubicBezTo>
                    <a:pt x="629939" y="675765"/>
                    <a:pt x="602997" y="788059"/>
                    <a:pt x="637889" y="695013"/>
                  </a:cubicBezTo>
                  <a:cubicBezTo>
                    <a:pt x="652445" y="656196"/>
                    <a:pt x="658678" y="614106"/>
                    <a:pt x="677218" y="577026"/>
                  </a:cubicBezTo>
                  <a:cubicBezTo>
                    <a:pt x="701518" y="528427"/>
                    <a:pt x="692248" y="551602"/>
                    <a:pt x="706715" y="508201"/>
                  </a:cubicBezTo>
                  <a:cubicBezTo>
                    <a:pt x="709992" y="459040"/>
                    <a:pt x="704597" y="408516"/>
                    <a:pt x="716547" y="360717"/>
                  </a:cubicBezTo>
                  <a:cubicBezTo>
                    <a:pt x="719413" y="349253"/>
                    <a:pt x="732475" y="379003"/>
                    <a:pt x="736212" y="390213"/>
                  </a:cubicBezTo>
                  <a:cubicBezTo>
                    <a:pt x="742516" y="409126"/>
                    <a:pt x="740181" y="430153"/>
                    <a:pt x="746044" y="449207"/>
                  </a:cubicBezTo>
                  <a:cubicBezTo>
                    <a:pt x="753384" y="473063"/>
                    <a:pt x="765709" y="495091"/>
                    <a:pt x="775541" y="518033"/>
                  </a:cubicBezTo>
                  <a:cubicBezTo>
                    <a:pt x="778818" y="537697"/>
                    <a:pt x="783900" y="557145"/>
                    <a:pt x="785373" y="577026"/>
                  </a:cubicBezTo>
                  <a:cubicBezTo>
                    <a:pt x="803073" y="815982"/>
                    <a:pt x="772307" y="714808"/>
                    <a:pt x="805037" y="813001"/>
                  </a:cubicBezTo>
                  <a:cubicBezTo>
                    <a:pt x="808315" y="839220"/>
                    <a:pt x="810143" y="865662"/>
                    <a:pt x="814870" y="891659"/>
                  </a:cubicBezTo>
                  <a:cubicBezTo>
                    <a:pt x="816724" y="901856"/>
                    <a:pt x="822670" y="931318"/>
                    <a:pt x="824702" y="921155"/>
                  </a:cubicBezTo>
                  <a:cubicBezTo>
                    <a:pt x="864873" y="720294"/>
                    <a:pt x="805402" y="851598"/>
                    <a:pt x="854199" y="754007"/>
                  </a:cubicBezTo>
                  <a:cubicBezTo>
                    <a:pt x="855069" y="748786"/>
                    <a:pt x="869937" y="655668"/>
                    <a:pt x="873863" y="645852"/>
                  </a:cubicBezTo>
                  <a:cubicBezTo>
                    <a:pt x="880960" y="628108"/>
                    <a:pt x="893528" y="613078"/>
                    <a:pt x="903360" y="596691"/>
                  </a:cubicBezTo>
                  <a:cubicBezTo>
                    <a:pt x="906637" y="577026"/>
                    <a:pt x="908357" y="557038"/>
                    <a:pt x="913192" y="537697"/>
                  </a:cubicBezTo>
                  <a:cubicBezTo>
                    <a:pt x="921605" y="504046"/>
                    <a:pt x="939493" y="462114"/>
                    <a:pt x="952521" y="429542"/>
                  </a:cubicBezTo>
                  <a:cubicBezTo>
                    <a:pt x="983685" y="476287"/>
                    <a:pt x="968448" y="447826"/>
                    <a:pt x="991850" y="518033"/>
                  </a:cubicBezTo>
                  <a:lnTo>
                    <a:pt x="1001683" y="547530"/>
                  </a:lnTo>
                  <a:lnTo>
                    <a:pt x="1011515" y="577026"/>
                  </a:lnTo>
                  <a:cubicBezTo>
                    <a:pt x="1014792" y="596691"/>
                    <a:pt x="1017022" y="616559"/>
                    <a:pt x="1021347" y="636020"/>
                  </a:cubicBezTo>
                  <a:cubicBezTo>
                    <a:pt x="1023595" y="646137"/>
                    <a:pt x="1028665" y="675572"/>
                    <a:pt x="1031179" y="665517"/>
                  </a:cubicBezTo>
                  <a:cubicBezTo>
                    <a:pt x="1043208" y="617401"/>
                    <a:pt x="1040728" y="566587"/>
                    <a:pt x="1050844" y="518033"/>
                  </a:cubicBezTo>
                  <a:cubicBezTo>
                    <a:pt x="1057186" y="487594"/>
                    <a:pt x="1072800" y="459706"/>
                    <a:pt x="1080341" y="429542"/>
                  </a:cubicBezTo>
                  <a:cubicBezTo>
                    <a:pt x="1098466" y="357040"/>
                    <a:pt x="1078990" y="422858"/>
                    <a:pt x="1109837" y="350884"/>
                  </a:cubicBezTo>
                  <a:cubicBezTo>
                    <a:pt x="1134260" y="293897"/>
                    <a:pt x="1101547" y="348574"/>
                    <a:pt x="1139334" y="291891"/>
                  </a:cubicBezTo>
                  <a:cubicBezTo>
                    <a:pt x="1142611" y="268949"/>
                    <a:pt x="1145020" y="245866"/>
                    <a:pt x="1149166" y="223065"/>
                  </a:cubicBezTo>
                  <a:cubicBezTo>
                    <a:pt x="1151583" y="209770"/>
                    <a:pt x="1146179" y="188009"/>
                    <a:pt x="1158999" y="183736"/>
                  </a:cubicBezTo>
                  <a:cubicBezTo>
                    <a:pt x="1170210" y="179999"/>
                    <a:pt x="1172108" y="203401"/>
                    <a:pt x="1178663" y="213233"/>
                  </a:cubicBezTo>
                  <a:cubicBezTo>
                    <a:pt x="1187628" y="267023"/>
                    <a:pt x="1185753" y="265448"/>
                    <a:pt x="1198328" y="311555"/>
                  </a:cubicBezTo>
                  <a:cubicBezTo>
                    <a:pt x="1204606" y="334574"/>
                    <a:pt x="1209427" y="358111"/>
                    <a:pt x="1217992" y="380381"/>
                  </a:cubicBezTo>
                  <a:cubicBezTo>
                    <a:pt x="1225884" y="400901"/>
                    <a:pt x="1239033" y="419080"/>
                    <a:pt x="1247489" y="439375"/>
                  </a:cubicBezTo>
                  <a:cubicBezTo>
                    <a:pt x="1255461" y="458509"/>
                    <a:pt x="1259182" y="479234"/>
                    <a:pt x="1267154" y="498368"/>
                  </a:cubicBezTo>
                  <a:cubicBezTo>
                    <a:pt x="1275610" y="518662"/>
                    <a:pt x="1287552" y="537347"/>
                    <a:pt x="1296650" y="557362"/>
                  </a:cubicBezTo>
                  <a:cubicBezTo>
                    <a:pt x="1347477" y="669182"/>
                    <a:pt x="1283178" y="538793"/>
                    <a:pt x="1335979" y="665517"/>
                  </a:cubicBezTo>
                  <a:cubicBezTo>
                    <a:pt x="1344435" y="685811"/>
                    <a:pt x="1355644" y="704846"/>
                    <a:pt x="1365476" y="724510"/>
                  </a:cubicBezTo>
                  <a:cubicBezTo>
                    <a:pt x="1368753" y="737620"/>
                    <a:pt x="1363221" y="757796"/>
                    <a:pt x="1375308" y="763839"/>
                  </a:cubicBezTo>
                  <a:cubicBezTo>
                    <a:pt x="1384578" y="768474"/>
                    <a:pt x="1384494" y="744686"/>
                    <a:pt x="1385141" y="734342"/>
                  </a:cubicBezTo>
                  <a:cubicBezTo>
                    <a:pt x="1391073" y="639426"/>
                    <a:pt x="1389548" y="544154"/>
                    <a:pt x="1394973" y="449207"/>
                  </a:cubicBezTo>
                  <a:cubicBezTo>
                    <a:pt x="1396180" y="428082"/>
                    <a:pt x="1410428" y="364200"/>
                    <a:pt x="1414637" y="341052"/>
                  </a:cubicBezTo>
                  <a:cubicBezTo>
                    <a:pt x="1418203" y="321438"/>
                    <a:pt x="1420145" y="301520"/>
                    <a:pt x="1424470" y="282059"/>
                  </a:cubicBezTo>
                  <a:cubicBezTo>
                    <a:pt x="1426718" y="271942"/>
                    <a:pt x="1431455" y="262527"/>
                    <a:pt x="1434302" y="252562"/>
                  </a:cubicBezTo>
                  <a:cubicBezTo>
                    <a:pt x="1438014" y="239569"/>
                    <a:pt x="1440857" y="226343"/>
                    <a:pt x="1444134" y="213233"/>
                  </a:cubicBezTo>
                  <a:cubicBezTo>
                    <a:pt x="1447411" y="223065"/>
                    <a:pt x="1451452" y="232675"/>
                    <a:pt x="1453966" y="242730"/>
                  </a:cubicBezTo>
                  <a:cubicBezTo>
                    <a:pt x="1469350" y="304263"/>
                    <a:pt x="1464915" y="346188"/>
                    <a:pt x="1503128" y="409878"/>
                  </a:cubicBezTo>
                  <a:cubicBezTo>
                    <a:pt x="1512960" y="426265"/>
                    <a:pt x="1523683" y="442150"/>
                    <a:pt x="1532624" y="459039"/>
                  </a:cubicBezTo>
                  <a:cubicBezTo>
                    <a:pt x="1553198" y="497900"/>
                    <a:pt x="1591618" y="577026"/>
                    <a:pt x="1591618" y="577026"/>
                  </a:cubicBezTo>
                  <a:cubicBezTo>
                    <a:pt x="1594895" y="593413"/>
                    <a:pt x="1595582" y="610540"/>
                    <a:pt x="1601450" y="626188"/>
                  </a:cubicBezTo>
                  <a:cubicBezTo>
                    <a:pt x="1605599" y="637252"/>
                    <a:pt x="1615830" y="645115"/>
                    <a:pt x="1621115" y="655684"/>
                  </a:cubicBezTo>
                  <a:cubicBezTo>
                    <a:pt x="1625750" y="664954"/>
                    <a:pt x="1626864" y="675655"/>
                    <a:pt x="1630947" y="685181"/>
                  </a:cubicBezTo>
                  <a:cubicBezTo>
                    <a:pt x="1636721" y="698653"/>
                    <a:pt x="1644057" y="711400"/>
                    <a:pt x="1650612" y="724510"/>
                  </a:cubicBezTo>
                  <a:cubicBezTo>
                    <a:pt x="1715028" y="660092"/>
                    <a:pt x="1648005" y="733335"/>
                    <a:pt x="1699773" y="655684"/>
                  </a:cubicBezTo>
                  <a:cubicBezTo>
                    <a:pt x="1711414" y="638223"/>
                    <a:pt x="1725992" y="622910"/>
                    <a:pt x="1739102" y="606523"/>
                  </a:cubicBezTo>
                  <a:cubicBezTo>
                    <a:pt x="1745657" y="590136"/>
                    <a:pt x="1750315" y="572856"/>
                    <a:pt x="1758766" y="557362"/>
                  </a:cubicBezTo>
                  <a:cubicBezTo>
                    <a:pt x="1816726" y="451100"/>
                    <a:pt x="1784972" y="537736"/>
                    <a:pt x="1807928" y="468871"/>
                  </a:cubicBezTo>
                  <a:cubicBezTo>
                    <a:pt x="1814483" y="485258"/>
                    <a:pt x="1822011" y="501289"/>
                    <a:pt x="1827592" y="518033"/>
                  </a:cubicBezTo>
                  <a:cubicBezTo>
                    <a:pt x="1835137" y="540669"/>
                    <a:pt x="1838396" y="564705"/>
                    <a:pt x="1847257" y="586859"/>
                  </a:cubicBezTo>
                  <a:cubicBezTo>
                    <a:pt x="1851646" y="597830"/>
                    <a:pt x="1860366" y="606523"/>
                    <a:pt x="1866921" y="616355"/>
                  </a:cubicBezTo>
                  <a:cubicBezTo>
                    <a:pt x="1870199" y="629465"/>
                    <a:pt x="1873042" y="642691"/>
                    <a:pt x="1876754" y="655684"/>
                  </a:cubicBezTo>
                  <a:cubicBezTo>
                    <a:pt x="1879601" y="665649"/>
                    <a:pt x="1884338" y="695298"/>
                    <a:pt x="1886586" y="685181"/>
                  </a:cubicBezTo>
                  <a:cubicBezTo>
                    <a:pt x="1895147" y="646655"/>
                    <a:pt x="1891202" y="606313"/>
                    <a:pt x="1896418" y="567194"/>
                  </a:cubicBezTo>
                  <a:cubicBezTo>
                    <a:pt x="1897788" y="556921"/>
                    <a:pt x="1903403" y="547662"/>
                    <a:pt x="1906250" y="537697"/>
                  </a:cubicBezTo>
                  <a:cubicBezTo>
                    <a:pt x="1909962" y="524704"/>
                    <a:pt x="1911338" y="511021"/>
                    <a:pt x="1916083" y="498368"/>
                  </a:cubicBezTo>
                  <a:cubicBezTo>
                    <a:pt x="1921229" y="484644"/>
                    <a:pt x="1930304" y="472648"/>
                    <a:pt x="1935747" y="459039"/>
                  </a:cubicBezTo>
                  <a:cubicBezTo>
                    <a:pt x="1943445" y="439793"/>
                    <a:pt x="1955412" y="400046"/>
                    <a:pt x="1955412" y="400046"/>
                  </a:cubicBezTo>
                  <a:cubicBezTo>
                    <a:pt x="1965244" y="406601"/>
                    <a:pt x="1977343" y="410632"/>
                    <a:pt x="1984908" y="419710"/>
                  </a:cubicBezTo>
                  <a:cubicBezTo>
                    <a:pt x="1994291" y="430970"/>
                    <a:pt x="1997301" y="446313"/>
                    <a:pt x="2004573" y="459039"/>
                  </a:cubicBezTo>
                  <a:cubicBezTo>
                    <a:pt x="2010436" y="469299"/>
                    <a:pt x="2018374" y="478276"/>
                    <a:pt x="2024237" y="488536"/>
                  </a:cubicBezTo>
                  <a:cubicBezTo>
                    <a:pt x="2031509" y="501262"/>
                    <a:pt x="2036134" y="515436"/>
                    <a:pt x="2043902" y="527865"/>
                  </a:cubicBezTo>
                  <a:cubicBezTo>
                    <a:pt x="2052587" y="541761"/>
                    <a:pt x="2063874" y="553859"/>
                    <a:pt x="2073399" y="567194"/>
                  </a:cubicBezTo>
                  <a:cubicBezTo>
                    <a:pt x="2093797" y="595752"/>
                    <a:pt x="2097560" y="607449"/>
                    <a:pt x="2122560" y="636020"/>
                  </a:cubicBezTo>
                  <a:cubicBezTo>
                    <a:pt x="2134769" y="649973"/>
                    <a:pt x="2150307" y="660872"/>
                    <a:pt x="2161889" y="675349"/>
                  </a:cubicBezTo>
                  <a:cubicBezTo>
                    <a:pt x="2176653" y="693804"/>
                    <a:pt x="2201218" y="734342"/>
                    <a:pt x="2201218" y="734342"/>
                  </a:cubicBezTo>
                </a:path>
              </a:pathLst>
            </a:cu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effectLst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928695" y="2786058"/>
              <a:ext cx="1344519" cy="684217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66" name="TextBox 9"/>
            <p:cNvSpPr txBox="1">
              <a:spLocks noChangeArrowheads="1"/>
            </p:cNvSpPr>
            <p:nvPr/>
          </p:nvSpPr>
          <p:spPr bwMode="auto">
            <a:xfrm>
              <a:off x="642910" y="1714488"/>
              <a:ext cx="305423" cy="36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b="1">
                  <a:solidFill>
                    <a:srgbClr val="66FF33"/>
                  </a:solidFill>
                  <a:effectLst/>
                  <a:latin typeface="PMingLiU" pitchFamily="18" charset="-120"/>
                  <a:ea typeface="PMingLiU" pitchFamily="18" charset="-120"/>
                </a:rPr>
                <a:t>F</a:t>
              </a:r>
              <a:endParaRPr lang="zh-CN" altLang="en-US" b="1">
                <a:solidFill>
                  <a:srgbClr val="66FF33"/>
                </a:solidFill>
                <a:effectLst/>
                <a:latin typeface="PMingLiU" pitchFamily="18" charset="-120"/>
                <a:ea typeface="PMingLiU" pitchFamily="18" charset="-120"/>
              </a:endParaRPr>
            </a:p>
          </p:txBody>
        </p:sp>
        <p:sp>
          <p:nvSpPr>
            <p:cNvPr id="31767" name="矩形 10"/>
            <p:cNvSpPr>
              <a:spLocks noChangeArrowheads="1"/>
            </p:cNvSpPr>
            <p:nvPr/>
          </p:nvSpPr>
          <p:spPr bwMode="auto">
            <a:xfrm>
              <a:off x="3636059" y="3654117"/>
              <a:ext cx="238774" cy="41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solidFill>
                    <a:srgbClr val="66FF33"/>
                  </a:solidFill>
                  <a:effectLst/>
                  <a:latin typeface="PMingLiU" pitchFamily="18" charset="-120"/>
                  <a:ea typeface="PMingLiU" pitchFamily="18" charset="-120"/>
                </a:rPr>
                <a:t>t</a:t>
              </a:r>
              <a:endParaRPr lang="zh-CN" altLang="en-US" sz="2800" b="1">
                <a:solidFill>
                  <a:srgbClr val="66FF33"/>
                </a:solidFill>
                <a:effectLst/>
                <a:latin typeface="PMingLiU" pitchFamily="18" charset="-120"/>
                <a:ea typeface="PMingLiU" pitchFamily="18" charset="-120"/>
              </a:endParaRPr>
            </a:p>
          </p:txBody>
        </p:sp>
      </p:grp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0"/>
            <a:ext cx="4429125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428625" y="3213100"/>
            <a:ext cx="4143375" cy="3416302"/>
            <a:chOff x="270" y="2024"/>
            <a:chExt cx="2610" cy="2152"/>
          </a:xfrm>
        </p:grpSpPr>
        <p:sp>
          <p:nvSpPr>
            <p:cNvPr id="60" name="左箭头 59"/>
            <p:cNvSpPr/>
            <p:nvPr/>
          </p:nvSpPr>
          <p:spPr>
            <a:xfrm>
              <a:off x="2426" y="3240"/>
              <a:ext cx="454" cy="18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effectLst/>
              </a:endParaRPr>
            </a:p>
          </p:txBody>
        </p:sp>
        <p:sp>
          <p:nvSpPr>
            <p:cNvPr id="31752" name="TextBox 60"/>
            <p:cNvSpPr txBox="1">
              <a:spLocks noChangeArrowheads="1"/>
            </p:cNvSpPr>
            <p:nvPr/>
          </p:nvSpPr>
          <p:spPr bwMode="auto">
            <a:xfrm>
              <a:off x="270" y="2024"/>
              <a:ext cx="2020" cy="2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dirty="0" smtClean="0">
                  <a:solidFill>
                    <a:srgbClr val="66FF33"/>
                  </a:solidFill>
                  <a:latin typeface="华文楷体" pitchFamily="2" charset="-122"/>
                  <a:ea typeface="华文楷体" pitchFamily="2" charset="-122"/>
                </a:rPr>
                <a:t>Two problems:</a:t>
              </a:r>
              <a:endParaRPr lang="en-US" altLang="zh-CN" sz="2400" dirty="0">
                <a:solidFill>
                  <a:srgbClr val="66FF33"/>
                </a:solidFill>
                <a:effectLst/>
                <a:latin typeface="华文楷体" pitchFamily="2" charset="-122"/>
                <a:ea typeface="华文楷体" pitchFamily="2" charset="-122"/>
              </a:endParaRPr>
            </a:p>
            <a:p>
              <a:pPr>
                <a:buFont typeface="Wingdings" pitchFamily="2" charset="2"/>
                <a:buChar char="l"/>
              </a:pPr>
              <a:endParaRPr lang="zh-CN" altLang="en-US" sz="2400" dirty="0">
                <a:effectLst/>
              </a:endParaRPr>
            </a:p>
            <a:p>
              <a:pPr>
                <a:buFont typeface="Wingdings" pitchFamily="2" charset="2"/>
                <a:buChar char="l"/>
              </a:pPr>
              <a:r>
                <a:rPr lang="en-US" altLang="zh-CN" sz="2400" dirty="0" smtClean="0"/>
                <a:t>Why the early light curve is much flatter than the one predicted by the standard model?</a:t>
              </a:r>
              <a:endParaRPr lang="en-US" altLang="zh-CN" sz="2400" dirty="0">
                <a:effectLst/>
              </a:endParaRPr>
            </a:p>
            <a:p>
              <a:pPr>
                <a:buFont typeface="Wingdings" pitchFamily="2" charset="2"/>
                <a:buChar char="l"/>
              </a:pPr>
              <a:r>
                <a:rPr lang="en-US" altLang="zh-CN" sz="2400" dirty="0" smtClean="0"/>
                <a:t>How can the sharp flares occurred  during the afterglow phase?</a:t>
              </a:r>
              <a:endParaRPr lang="zh-CN" altLang="en-US" sz="2400" dirty="0">
                <a:effectLst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643313" y="3571875"/>
            <a:ext cx="4772025" cy="2959100"/>
            <a:chOff x="3643313" y="3571875"/>
            <a:chExt cx="4772025" cy="2959100"/>
          </a:xfrm>
        </p:grpSpPr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3643313" y="3571875"/>
              <a:ext cx="4772025" cy="2959100"/>
              <a:chOff x="2295" y="2250"/>
              <a:chExt cx="3006" cy="1864"/>
            </a:xfrm>
          </p:grpSpPr>
          <p:grpSp>
            <p:nvGrpSpPr>
              <p:cNvPr id="4" name="组合 54"/>
              <p:cNvGrpSpPr>
                <a:grpSpLocks/>
              </p:cNvGrpSpPr>
              <p:nvPr/>
            </p:nvGrpSpPr>
            <p:grpSpPr bwMode="auto">
              <a:xfrm>
                <a:off x="3105" y="2250"/>
                <a:ext cx="2196" cy="1864"/>
                <a:chOff x="4929190" y="3071810"/>
                <a:chExt cx="3485922" cy="2959121"/>
              </a:xfrm>
            </p:grpSpPr>
            <p:cxnSp>
              <p:nvCxnSpPr>
                <p:cNvPr id="17" name="肘形连接符 16"/>
                <p:cNvCxnSpPr/>
                <p:nvPr/>
              </p:nvCxnSpPr>
              <p:spPr>
                <a:xfrm>
                  <a:off x="5072056" y="3571877"/>
                  <a:ext cx="3065262" cy="2224103"/>
                </a:xfrm>
                <a:prstGeom prst="bentConnector3">
                  <a:avLst>
                    <a:gd name="adj1" fmla="val 270"/>
                  </a:avLst>
                </a:prstGeom>
                <a:ln w="38100">
                  <a:solidFill>
                    <a:srgbClr val="66FF33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任意多边形 17"/>
                <p:cNvSpPr/>
                <p:nvPr/>
              </p:nvSpPr>
              <p:spPr>
                <a:xfrm>
                  <a:off x="5429219" y="3357562"/>
                  <a:ext cx="488918" cy="900119"/>
                </a:xfrm>
                <a:custGeom>
                  <a:avLst/>
                  <a:gdLst>
                    <a:gd name="connsiteX0" fmla="*/ 8624 w 2201218"/>
                    <a:gd name="connsiteY0" fmla="*/ 754007 h 1127633"/>
                    <a:gd name="connsiteX1" fmla="*/ 38121 w 2201218"/>
                    <a:gd name="connsiteY1" fmla="*/ 695013 h 1127633"/>
                    <a:gd name="connsiteX2" fmla="*/ 57786 w 2201218"/>
                    <a:gd name="connsiteY2" fmla="*/ 645852 h 1127633"/>
                    <a:gd name="connsiteX3" fmla="*/ 77450 w 2201218"/>
                    <a:gd name="connsiteY3" fmla="*/ 508201 h 1127633"/>
                    <a:gd name="connsiteX4" fmla="*/ 97115 w 2201218"/>
                    <a:gd name="connsiteY4" fmla="*/ 439375 h 1127633"/>
                    <a:gd name="connsiteX5" fmla="*/ 106947 w 2201218"/>
                    <a:gd name="connsiteY5" fmla="*/ 380381 h 1127633"/>
                    <a:gd name="connsiteX6" fmla="*/ 126612 w 2201218"/>
                    <a:gd name="connsiteY6" fmla="*/ 331220 h 1127633"/>
                    <a:gd name="connsiteX7" fmla="*/ 146276 w 2201218"/>
                    <a:gd name="connsiteY7" fmla="*/ 272226 h 1127633"/>
                    <a:gd name="connsiteX8" fmla="*/ 165941 w 2201218"/>
                    <a:gd name="connsiteY8" fmla="*/ 173904 h 1127633"/>
                    <a:gd name="connsiteX9" fmla="*/ 185605 w 2201218"/>
                    <a:gd name="connsiteY9" fmla="*/ 262394 h 1127633"/>
                    <a:gd name="connsiteX10" fmla="*/ 205270 w 2201218"/>
                    <a:gd name="connsiteY10" fmla="*/ 321388 h 1127633"/>
                    <a:gd name="connsiteX11" fmla="*/ 215102 w 2201218"/>
                    <a:gd name="connsiteY11" fmla="*/ 459039 h 1127633"/>
                    <a:gd name="connsiteX12" fmla="*/ 224934 w 2201218"/>
                    <a:gd name="connsiteY12" fmla="*/ 557362 h 1127633"/>
                    <a:gd name="connsiteX13" fmla="*/ 244599 w 2201218"/>
                    <a:gd name="connsiteY13" fmla="*/ 518033 h 1127633"/>
                    <a:gd name="connsiteX14" fmla="*/ 254431 w 2201218"/>
                    <a:gd name="connsiteY14" fmla="*/ 488536 h 1127633"/>
                    <a:gd name="connsiteX15" fmla="*/ 264263 w 2201218"/>
                    <a:gd name="connsiteY15" fmla="*/ 449207 h 1127633"/>
                    <a:gd name="connsiteX16" fmla="*/ 283928 w 2201218"/>
                    <a:gd name="connsiteY16" fmla="*/ 419710 h 1127633"/>
                    <a:gd name="connsiteX17" fmla="*/ 303592 w 2201218"/>
                    <a:gd name="connsiteY17" fmla="*/ 370549 h 1127633"/>
                    <a:gd name="connsiteX18" fmla="*/ 333089 w 2201218"/>
                    <a:gd name="connsiteY18" fmla="*/ 301723 h 1127633"/>
                    <a:gd name="connsiteX19" fmla="*/ 342921 w 2201218"/>
                    <a:gd name="connsiteY19" fmla="*/ 183736 h 1127633"/>
                    <a:gd name="connsiteX20" fmla="*/ 382250 w 2201218"/>
                    <a:gd name="connsiteY20" fmla="*/ 114910 h 1127633"/>
                    <a:gd name="connsiteX21" fmla="*/ 392083 w 2201218"/>
                    <a:gd name="connsiteY21" fmla="*/ 75581 h 1127633"/>
                    <a:gd name="connsiteX22" fmla="*/ 401915 w 2201218"/>
                    <a:gd name="connsiteY22" fmla="*/ 16588 h 1127633"/>
                    <a:gd name="connsiteX23" fmla="*/ 411747 w 2201218"/>
                    <a:gd name="connsiteY23" fmla="*/ 105078 h 1127633"/>
                    <a:gd name="connsiteX24" fmla="*/ 441244 w 2201218"/>
                    <a:gd name="connsiteY24" fmla="*/ 232897 h 1127633"/>
                    <a:gd name="connsiteX25" fmla="*/ 451076 w 2201218"/>
                    <a:gd name="connsiteY25" fmla="*/ 390213 h 1127633"/>
                    <a:gd name="connsiteX26" fmla="*/ 460908 w 2201218"/>
                    <a:gd name="connsiteY26" fmla="*/ 459039 h 1127633"/>
                    <a:gd name="connsiteX27" fmla="*/ 470741 w 2201218"/>
                    <a:gd name="connsiteY27" fmla="*/ 1127633 h 1127633"/>
                    <a:gd name="connsiteX28" fmla="*/ 490405 w 2201218"/>
                    <a:gd name="connsiteY28" fmla="*/ 1068639 h 1127633"/>
                    <a:gd name="connsiteX29" fmla="*/ 529734 w 2201218"/>
                    <a:gd name="connsiteY29" fmla="*/ 970317 h 1127633"/>
                    <a:gd name="connsiteX30" fmla="*/ 539566 w 2201218"/>
                    <a:gd name="connsiteY30" fmla="*/ 930988 h 1127633"/>
                    <a:gd name="connsiteX31" fmla="*/ 549399 w 2201218"/>
                    <a:gd name="connsiteY31" fmla="*/ 881826 h 1127633"/>
                    <a:gd name="connsiteX32" fmla="*/ 578895 w 2201218"/>
                    <a:gd name="connsiteY32" fmla="*/ 842497 h 1127633"/>
                    <a:gd name="connsiteX33" fmla="*/ 608392 w 2201218"/>
                    <a:gd name="connsiteY33" fmla="*/ 783504 h 1127633"/>
                    <a:gd name="connsiteX34" fmla="*/ 637889 w 2201218"/>
                    <a:gd name="connsiteY34" fmla="*/ 695013 h 1127633"/>
                    <a:gd name="connsiteX35" fmla="*/ 677218 w 2201218"/>
                    <a:gd name="connsiteY35" fmla="*/ 577026 h 1127633"/>
                    <a:gd name="connsiteX36" fmla="*/ 706715 w 2201218"/>
                    <a:gd name="connsiteY36" fmla="*/ 508201 h 1127633"/>
                    <a:gd name="connsiteX37" fmla="*/ 716547 w 2201218"/>
                    <a:gd name="connsiteY37" fmla="*/ 360717 h 1127633"/>
                    <a:gd name="connsiteX38" fmla="*/ 736212 w 2201218"/>
                    <a:gd name="connsiteY38" fmla="*/ 390213 h 1127633"/>
                    <a:gd name="connsiteX39" fmla="*/ 746044 w 2201218"/>
                    <a:gd name="connsiteY39" fmla="*/ 449207 h 1127633"/>
                    <a:gd name="connsiteX40" fmla="*/ 775541 w 2201218"/>
                    <a:gd name="connsiteY40" fmla="*/ 518033 h 1127633"/>
                    <a:gd name="connsiteX41" fmla="*/ 785373 w 2201218"/>
                    <a:gd name="connsiteY41" fmla="*/ 577026 h 1127633"/>
                    <a:gd name="connsiteX42" fmla="*/ 805037 w 2201218"/>
                    <a:gd name="connsiteY42" fmla="*/ 813001 h 1127633"/>
                    <a:gd name="connsiteX43" fmla="*/ 814870 w 2201218"/>
                    <a:gd name="connsiteY43" fmla="*/ 891659 h 1127633"/>
                    <a:gd name="connsiteX44" fmla="*/ 824702 w 2201218"/>
                    <a:gd name="connsiteY44" fmla="*/ 921155 h 1127633"/>
                    <a:gd name="connsiteX45" fmla="*/ 854199 w 2201218"/>
                    <a:gd name="connsiteY45" fmla="*/ 754007 h 1127633"/>
                    <a:gd name="connsiteX46" fmla="*/ 873863 w 2201218"/>
                    <a:gd name="connsiteY46" fmla="*/ 645852 h 1127633"/>
                    <a:gd name="connsiteX47" fmla="*/ 903360 w 2201218"/>
                    <a:gd name="connsiteY47" fmla="*/ 596691 h 1127633"/>
                    <a:gd name="connsiteX48" fmla="*/ 913192 w 2201218"/>
                    <a:gd name="connsiteY48" fmla="*/ 537697 h 1127633"/>
                    <a:gd name="connsiteX49" fmla="*/ 952521 w 2201218"/>
                    <a:gd name="connsiteY49" fmla="*/ 429542 h 1127633"/>
                    <a:gd name="connsiteX50" fmla="*/ 991850 w 2201218"/>
                    <a:gd name="connsiteY50" fmla="*/ 518033 h 1127633"/>
                    <a:gd name="connsiteX51" fmla="*/ 1001683 w 2201218"/>
                    <a:gd name="connsiteY51" fmla="*/ 547530 h 1127633"/>
                    <a:gd name="connsiteX52" fmla="*/ 1011515 w 2201218"/>
                    <a:gd name="connsiteY52" fmla="*/ 577026 h 1127633"/>
                    <a:gd name="connsiteX53" fmla="*/ 1021347 w 2201218"/>
                    <a:gd name="connsiteY53" fmla="*/ 636020 h 1127633"/>
                    <a:gd name="connsiteX54" fmla="*/ 1031179 w 2201218"/>
                    <a:gd name="connsiteY54" fmla="*/ 665517 h 1127633"/>
                    <a:gd name="connsiteX55" fmla="*/ 1050844 w 2201218"/>
                    <a:gd name="connsiteY55" fmla="*/ 518033 h 1127633"/>
                    <a:gd name="connsiteX56" fmla="*/ 1080341 w 2201218"/>
                    <a:gd name="connsiteY56" fmla="*/ 429542 h 1127633"/>
                    <a:gd name="connsiteX57" fmla="*/ 1109837 w 2201218"/>
                    <a:gd name="connsiteY57" fmla="*/ 350884 h 1127633"/>
                    <a:gd name="connsiteX58" fmla="*/ 1139334 w 2201218"/>
                    <a:gd name="connsiteY58" fmla="*/ 291891 h 1127633"/>
                    <a:gd name="connsiteX59" fmla="*/ 1149166 w 2201218"/>
                    <a:gd name="connsiteY59" fmla="*/ 223065 h 1127633"/>
                    <a:gd name="connsiteX60" fmla="*/ 1158999 w 2201218"/>
                    <a:gd name="connsiteY60" fmla="*/ 183736 h 1127633"/>
                    <a:gd name="connsiteX61" fmla="*/ 1178663 w 2201218"/>
                    <a:gd name="connsiteY61" fmla="*/ 213233 h 1127633"/>
                    <a:gd name="connsiteX62" fmla="*/ 1198328 w 2201218"/>
                    <a:gd name="connsiteY62" fmla="*/ 311555 h 1127633"/>
                    <a:gd name="connsiteX63" fmla="*/ 1217992 w 2201218"/>
                    <a:gd name="connsiteY63" fmla="*/ 380381 h 1127633"/>
                    <a:gd name="connsiteX64" fmla="*/ 1247489 w 2201218"/>
                    <a:gd name="connsiteY64" fmla="*/ 439375 h 1127633"/>
                    <a:gd name="connsiteX65" fmla="*/ 1267154 w 2201218"/>
                    <a:gd name="connsiteY65" fmla="*/ 498368 h 1127633"/>
                    <a:gd name="connsiteX66" fmla="*/ 1296650 w 2201218"/>
                    <a:gd name="connsiteY66" fmla="*/ 557362 h 1127633"/>
                    <a:gd name="connsiteX67" fmla="*/ 1335979 w 2201218"/>
                    <a:gd name="connsiteY67" fmla="*/ 665517 h 1127633"/>
                    <a:gd name="connsiteX68" fmla="*/ 1365476 w 2201218"/>
                    <a:gd name="connsiteY68" fmla="*/ 724510 h 1127633"/>
                    <a:gd name="connsiteX69" fmla="*/ 1375308 w 2201218"/>
                    <a:gd name="connsiteY69" fmla="*/ 763839 h 1127633"/>
                    <a:gd name="connsiteX70" fmla="*/ 1385141 w 2201218"/>
                    <a:gd name="connsiteY70" fmla="*/ 734342 h 1127633"/>
                    <a:gd name="connsiteX71" fmla="*/ 1394973 w 2201218"/>
                    <a:gd name="connsiteY71" fmla="*/ 449207 h 1127633"/>
                    <a:gd name="connsiteX72" fmla="*/ 1414637 w 2201218"/>
                    <a:gd name="connsiteY72" fmla="*/ 341052 h 1127633"/>
                    <a:gd name="connsiteX73" fmla="*/ 1424470 w 2201218"/>
                    <a:gd name="connsiteY73" fmla="*/ 282059 h 1127633"/>
                    <a:gd name="connsiteX74" fmla="*/ 1434302 w 2201218"/>
                    <a:gd name="connsiteY74" fmla="*/ 252562 h 1127633"/>
                    <a:gd name="connsiteX75" fmla="*/ 1444134 w 2201218"/>
                    <a:gd name="connsiteY75" fmla="*/ 213233 h 1127633"/>
                    <a:gd name="connsiteX76" fmla="*/ 1453966 w 2201218"/>
                    <a:gd name="connsiteY76" fmla="*/ 242730 h 1127633"/>
                    <a:gd name="connsiteX77" fmla="*/ 1503128 w 2201218"/>
                    <a:gd name="connsiteY77" fmla="*/ 409878 h 1127633"/>
                    <a:gd name="connsiteX78" fmla="*/ 1532624 w 2201218"/>
                    <a:gd name="connsiteY78" fmla="*/ 459039 h 1127633"/>
                    <a:gd name="connsiteX79" fmla="*/ 1591618 w 2201218"/>
                    <a:gd name="connsiteY79" fmla="*/ 577026 h 1127633"/>
                    <a:gd name="connsiteX80" fmla="*/ 1601450 w 2201218"/>
                    <a:gd name="connsiteY80" fmla="*/ 626188 h 1127633"/>
                    <a:gd name="connsiteX81" fmla="*/ 1621115 w 2201218"/>
                    <a:gd name="connsiteY81" fmla="*/ 655684 h 1127633"/>
                    <a:gd name="connsiteX82" fmla="*/ 1630947 w 2201218"/>
                    <a:gd name="connsiteY82" fmla="*/ 685181 h 1127633"/>
                    <a:gd name="connsiteX83" fmla="*/ 1650612 w 2201218"/>
                    <a:gd name="connsiteY83" fmla="*/ 724510 h 1127633"/>
                    <a:gd name="connsiteX84" fmla="*/ 1699773 w 2201218"/>
                    <a:gd name="connsiteY84" fmla="*/ 655684 h 1127633"/>
                    <a:gd name="connsiteX85" fmla="*/ 1739102 w 2201218"/>
                    <a:gd name="connsiteY85" fmla="*/ 606523 h 1127633"/>
                    <a:gd name="connsiteX86" fmla="*/ 1758766 w 2201218"/>
                    <a:gd name="connsiteY86" fmla="*/ 557362 h 1127633"/>
                    <a:gd name="connsiteX87" fmla="*/ 1807928 w 2201218"/>
                    <a:gd name="connsiteY87" fmla="*/ 468871 h 1127633"/>
                    <a:gd name="connsiteX88" fmla="*/ 1827592 w 2201218"/>
                    <a:gd name="connsiteY88" fmla="*/ 518033 h 1127633"/>
                    <a:gd name="connsiteX89" fmla="*/ 1847257 w 2201218"/>
                    <a:gd name="connsiteY89" fmla="*/ 586859 h 1127633"/>
                    <a:gd name="connsiteX90" fmla="*/ 1866921 w 2201218"/>
                    <a:gd name="connsiteY90" fmla="*/ 616355 h 1127633"/>
                    <a:gd name="connsiteX91" fmla="*/ 1876754 w 2201218"/>
                    <a:gd name="connsiteY91" fmla="*/ 655684 h 1127633"/>
                    <a:gd name="connsiteX92" fmla="*/ 1886586 w 2201218"/>
                    <a:gd name="connsiteY92" fmla="*/ 685181 h 1127633"/>
                    <a:gd name="connsiteX93" fmla="*/ 1896418 w 2201218"/>
                    <a:gd name="connsiteY93" fmla="*/ 567194 h 1127633"/>
                    <a:gd name="connsiteX94" fmla="*/ 1906250 w 2201218"/>
                    <a:gd name="connsiteY94" fmla="*/ 537697 h 1127633"/>
                    <a:gd name="connsiteX95" fmla="*/ 1916083 w 2201218"/>
                    <a:gd name="connsiteY95" fmla="*/ 498368 h 1127633"/>
                    <a:gd name="connsiteX96" fmla="*/ 1935747 w 2201218"/>
                    <a:gd name="connsiteY96" fmla="*/ 459039 h 1127633"/>
                    <a:gd name="connsiteX97" fmla="*/ 1955412 w 2201218"/>
                    <a:gd name="connsiteY97" fmla="*/ 400046 h 1127633"/>
                    <a:gd name="connsiteX98" fmla="*/ 1984908 w 2201218"/>
                    <a:gd name="connsiteY98" fmla="*/ 419710 h 1127633"/>
                    <a:gd name="connsiteX99" fmla="*/ 2004573 w 2201218"/>
                    <a:gd name="connsiteY99" fmla="*/ 459039 h 1127633"/>
                    <a:gd name="connsiteX100" fmla="*/ 2024237 w 2201218"/>
                    <a:gd name="connsiteY100" fmla="*/ 488536 h 1127633"/>
                    <a:gd name="connsiteX101" fmla="*/ 2043902 w 2201218"/>
                    <a:gd name="connsiteY101" fmla="*/ 527865 h 1127633"/>
                    <a:gd name="connsiteX102" fmla="*/ 2073399 w 2201218"/>
                    <a:gd name="connsiteY102" fmla="*/ 567194 h 1127633"/>
                    <a:gd name="connsiteX103" fmla="*/ 2122560 w 2201218"/>
                    <a:gd name="connsiteY103" fmla="*/ 636020 h 1127633"/>
                    <a:gd name="connsiteX104" fmla="*/ 2161889 w 2201218"/>
                    <a:gd name="connsiteY104" fmla="*/ 675349 h 1127633"/>
                    <a:gd name="connsiteX105" fmla="*/ 2201218 w 2201218"/>
                    <a:gd name="connsiteY105" fmla="*/ 734342 h 1127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2201218" h="1127633">
                      <a:moveTo>
                        <a:pt x="8624" y="754007"/>
                      </a:moveTo>
                      <a:cubicBezTo>
                        <a:pt x="33340" y="679865"/>
                        <a:pt x="0" y="771254"/>
                        <a:pt x="38121" y="695013"/>
                      </a:cubicBezTo>
                      <a:cubicBezTo>
                        <a:pt x="46014" y="679227"/>
                        <a:pt x="51231" y="662239"/>
                        <a:pt x="57786" y="645852"/>
                      </a:cubicBezTo>
                      <a:cubicBezTo>
                        <a:pt x="84400" y="512777"/>
                        <a:pt x="46305" y="710642"/>
                        <a:pt x="77450" y="508201"/>
                      </a:cubicBezTo>
                      <a:cubicBezTo>
                        <a:pt x="80977" y="485276"/>
                        <a:pt x="89774" y="461399"/>
                        <a:pt x="97115" y="439375"/>
                      </a:cubicBezTo>
                      <a:cubicBezTo>
                        <a:pt x="100392" y="419710"/>
                        <a:pt x="101701" y="399614"/>
                        <a:pt x="106947" y="380381"/>
                      </a:cubicBezTo>
                      <a:cubicBezTo>
                        <a:pt x="111591" y="363353"/>
                        <a:pt x="120580" y="347807"/>
                        <a:pt x="126612" y="331220"/>
                      </a:cubicBezTo>
                      <a:cubicBezTo>
                        <a:pt x="133696" y="311740"/>
                        <a:pt x="141249" y="292335"/>
                        <a:pt x="146276" y="272226"/>
                      </a:cubicBezTo>
                      <a:cubicBezTo>
                        <a:pt x="160943" y="213557"/>
                        <a:pt x="153886" y="246226"/>
                        <a:pt x="165941" y="173904"/>
                      </a:cubicBezTo>
                      <a:cubicBezTo>
                        <a:pt x="194074" y="258306"/>
                        <a:pt x="150993" y="123946"/>
                        <a:pt x="185605" y="262394"/>
                      </a:cubicBezTo>
                      <a:cubicBezTo>
                        <a:pt x="190632" y="282504"/>
                        <a:pt x="205270" y="321388"/>
                        <a:pt x="205270" y="321388"/>
                      </a:cubicBezTo>
                      <a:cubicBezTo>
                        <a:pt x="208547" y="367272"/>
                        <a:pt x="211282" y="413197"/>
                        <a:pt x="215102" y="459039"/>
                      </a:cubicBezTo>
                      <a:cubicBezTo>
                        <a:pt x="217837" y="491863"/>
                        <a:pt x="210204" y="527902"/>
                        <a:pt x="224934" y="557362"/>
                      </a:cubicBezTo>
                      <a:cubicBezTo>
                        <a:pt x="231489" y="570472"/>
                        <a:pt x="238825" y="531505"/>
                        <a:pt x="244599" y="518033"/>
                      </a:cubicBezTo>
                      <a:cubicBezTo>
                        <a:pt x="248682" y="508507"/>
                        <a:pt x="251584" y="498501"/>
                        <a:pt x="254431" y="488536"/>
                      </a:cubicBezTo>
                      <a:cubicBezTo>
                        <a:pt x="258143" y="475543"/>
                        <a:pt x="258940" y="461628"/>
                        <a:pt x="264263" y="449207"/>
                      </a:cubicBezTo>
                      <a:cubicBezTo>
                        <a:pt x="268918" y="438345"/>
                        <a:pt x="278643" y="430279"/>
                        <a:pt x="283928" y="419710"/>
                      </a:cubicBezTo>
                      <a:cubicBezTo>
                        <a:pt x="291821" y="403924"/>
                        <a:pt x="296424" y="386677"/>
                        <a:pt x="303592" y="370549"/>
                      </a:cubicBezTo>
                      <a:cubicBezTo>
                        <a:pt x="335992" y="297648"/>
                        <a:pt x="312894" y="362309"/>
                        <a:pt x="333089" y="301723"/>
                      </a:cubicBezTo>
                      <a:cubicBezTo>
                        <a:pt x="336366" y="262394"/>
                        <a:pt x="335648" y="222525"/>
                        <a:pt x="342921" y="183736"/>
                      </a:cubicBezTo>
                      <a:cubicBezTo>
                        <a:pt x="346175" y="166383"/>
                        <a:pt x="371948" y="130364"/>
                        <a:pt x="382250" y="114910"/>
                      </a:cubicBezTo>
                      <a:cubicBezTo>
                        <a:pt x="385528" y="101800"/>
                        <a:pt x="389433" y="88832"/>
                        <a:pt x="392083" y="75581"/>
                      </a:cubicBezTo>
                      <a:cubicBezTo>
                        <a:pt x="395993" y="56033"/>
                        <a:pt x="390857" y="0"/>
                        <a:pt x="401915" y="16588"/>
                      </a:cubicBezTo>
                      <a:cubicBezTo>
                        <a:pt x="418377" y="41282"/>
                        <a:pt x="407550" y="75698"/>
                        <a:pt x="411747" y="105078"/>
                      </a:cubicBezTo>
                      <a:cubicBezTo>
                        <a:pt x="416792" y="140391"/>
                        <a:pt x="433840" y="203280"/>
                        <a:pt x="441244" y="232897"/>
                      </a:cubicBezTo>
                      <a:cubicBezTo>
                        <a:pt x="444521" y="285336"/>
                        <a:pt x="446525" y="337870"/>
                        <a:pt x="451076" y="390213"/>
                      </a:cubicBezTo>
                      <a:cubicBezTo>
                        <a:pt x="453084" y="413301"/>
                        <a:pt x="460290" y="435872"/>
                        <a:pt x="460908" y="459039"/>
                      </a:cubicBezTo>
                      <a:cubicBezTo>
                        <a:pt x="466850" y="681849"/>
                        <a:pt x="467463" y="904768"/>
                        <a:pt x="470741" y="1127633"/>
                      </a:cubicBezTo>
                      <a:cubicBezTo>
                        <a:pt x="477296" y="1107968"/>
                        <a:pt x="481135" y="1087179"/>
                        <a:pt x="490405" y="1068639"/>
                      </a:cubicBezTo>
                      <a:cubicBezTo>
                        <a:pt x="515045" y="1019361"/>
                        <a:pt x="511510" y="1031066"/>
                        <a:pt x="529734" y="970317"/>
                      </a:cubicBezTo>
                      <a:cubicBezTo>
                        <a:pt x="533617" y="957374"/>
                        <a:pt x="536635" y="944179"/>
                        <a:pt x="539566" y="930988"/>
                      </a:cubicBezTo>
                      <a:cubicBezTo>
                        <a:pt x="543191" y="914674"/>
                        <a:pt x="542612" y="897098"/>
                        <a:pt x="549399" y="881826"/>
                      </a:cubicBezTo>
                      <a:cubicBezTo>
                        <a:pt x="556054" y="866851"/>
                        <a:pt x="570464" y="856549"/>
                        <a:pt x="578895" y="842497"/>
                      </a:cubicBezTo>
                      <a:cubicBezTo>
                        <a:pt x="590206" y="823645"/>
                        <a:pt x="598560" y="803168"/>
                        <a:pt x="608392" y="783504"/>
                      </a:cubicBezTo>
                      <a:cubicBezTo>
                        <a:pt x="629939" y="675765"/>
                        <a:pt x="602997" y="788059"/>
                        <a:pt x="637889" y="695013"/>
                      </a:cubicBezTo>
                      <a:cubicBezTo>
                        <a:pt x="652445" y="656196"/>
                        <a:pt x="658678" y="614106"/>
                        <a:pt x="677218" y="577026"/>
                      </a:cubicBezTo>
                      <a:cubicBezTo>
                        <a:pt x="701518" y="528427"/>
                        <a:pt x="692248" y="551602"/>
                        <a:pt x="706715" y="508201"/>
                      </a:cubicBezTo>
                      <a:cubicBezTo>
                        <a:pt x="709992" y="459040"/>
                        <a:pt x="704597" y="408516"/>
                        <a:pt x="716547" y="360717"/>
                      </a:cubicBezTo>
                      <a:cubicBezTo>
                        <a:pt x="719413" y="349253"/>
                        <a:pt x="732475" y="379003"/>
                        <a:pt x="736212" y="390213"/>
                      </a:cubicBezTo>
                      <a:cubicBezTo>
                        <a:pt x="742516" y="409126"/>
                        <a:pt x="740181" y="430153"/>
                        <a:pt x="746044" y="449207"/>
                      </a:cubicBezTo>
                      <a:cubicBezTo>
                        <a:pt x="753384" y="473063"/>
                        <a:pt x="765709" y="495091"/>
                        <a:pt x="775541" y="518033"/>
                      </a:cubicBezTo>
                      <a:cubicBezTo>
                        <a:pt x="778818" y="537697"/>
                        <a:pt x="783900" y="557145"/>
                        <a:pt x="785373" y="577026"/>
                      </a:cubicBezTo>
                      <a:cubicBezTo>
                        <a:pt x="803073" y="815982"/>
                        <a:pt x="772307" y="714808"/>
                        <a:pt x="805037" y="813001"/>
                      </a:cubicBezTo>
                      <a:cubicBezTo>
                        <a:pt x="808315" y="839220"/>
                        <a:pt x="810143" y="865662"/>
                        <a:pt x="814870" y="891659"/>
                      </a:cubicBezTo>
                      <a:cubicBezTo>
                        <a:pt x="816724" y="901856"/>
                        <a:pt x="822670" y="931318"/>
                        <a:pt x="824702" y="921155"/>
                      </a:cubicBezTo>
                      <a:cubicBezTo>
                        <a:pt x="864873" y="720294"/>
                        <a:pt x="805402" y="851598"/>
                        <a:pt x="854199" y="754007"/>
                      </a:cubicBezTo>
                      <a:cubicBezTo>
                        <a:pt x="855069" y="748786"/>
                        <a:pt x="869937" y="655668"/>
                        <a:pt x="873863" y="645852"/>
                      </a:cubicBezTo>
                      <a:cubicBezTo>
                        <a:pt x="880960" y="628108"/>
                        <a:pt x="893528" y="613078"/>
                        <a:pt x="903360" y="596691"/>
                      </a:cubicBezTo>
                      <a:cubicBezTo>
                        <a:pt x="906637" y="577026"/>
                        <a:pt x="908357" y="557038"/>
                        <a:pt x="913192" y="537697"/>
                      </a:cubicBezTo>
                      <a:cubicBezTo>
                        <a:pt x="921605" y="504046"/>
                        <a:pt x="939493" y="462114"/>
                        <a:pt x="952521" y="429542"/>
                      </a:cubicBezTo>
                      <a:cubicBezTo>
                        <a:pt x="983685" y="476287"/>
                        <a:pt x="968448" y="447826"/>
                        <a:pt x="991850" y="518033"/>
                      </a:cubicBezTo>
                      <a:lnTo>
                        <a:pt x="1001683" y="547530"/>
                      </a:lnTo>
                      <a:lnTo>
                        <a:pt x="1011515" y="577026"/>
                      </a:lnTo>
                      <a:cubicBezTo>
                        <a:pt x="1014792" y="596691"/>
                        <a:pt x="1017022" y="616559"/>
                        <a:pt x="1021347" y="636020"/>
                      </a:cubicBezTo>
                      <a:cubicBezTo>
                        <a:pt x="1023595" y="646137"/>
                        <a:pt x="1028665" y="675572"/>
                        <a:pt x="1031179" y="665517"/>
                      </a:cubicBezTo>
                      <a:cubicBezTo>
                        <a:pt x="1043208" y="617401"/>
                        <a:pt x="1040728" y="566587"/>
                        <a:pt x="1050844" y="518033"/>
                      </a:cubicBezTo>
                      <a:cubicBezTo>
                        <a:pt x="1057186" y="487594"/>
                        <a:pt x="1072800" y="459706"/>
                        <a:pt x="1080341" y="429542"/>
                      </a:cubicBezTo>
                      <a:cubicBezTo>
                        <a:pt x="1098466" y="357040"/>
                        <a:pt x="1078990" y="422858"/>
                        <a:pt x="1109837" y="350884"/>
                      </a:cubicBezTo>
                      <a:cubicBezTo>
                        <a:pt x="1134260" y="293897"/>
                        <a:pt x="1101547" y="348574"/>
                        <a:pt x="1139334" y="291891"/>
                      </a:cubicBezTo>
                      <a:cubicBezTo>
                        <a:pt x="1142611" y="268949"/>
                        <a:pt x="1145020" y="245866"/>
                        <a:pt x="1149166" y="223065"/>
                      </a:cubicBezTo>
                      <a:cubicBezTo>
                        <a:pt x="1151583" y="209770"/>
                        <a:pt x="1146179" y="188009"/>
                        <a:pt x="1158999" y="183736"/>
                      </a:cubicBezTo>
                      <a:cubicBezTo>
                        <a:pt x="1170210" y="179999"/>
                        <a:pt x="1172108" y="203401"/>
                        <a:pt x="1178663" y="213233"/>
                      </a:cubicBezTo>
                      <a:cubicBezTo>
                        <a:pt x="1187628" y="267023"/>
                        <a:pt x="1185753" y="265448"/>
                        <a:pt x="1198328" y="311555"/>
                      </a:cubicBezTo>
                      <a:cubicBezTo>
                        <a:pt x="1204606" y="334574"/>
                        <a:pt x="1209427" y="358111"/>
                        <a:pt x="1217992" y="380381"/>
                      </a:cubicBezTo>
                      <a:cubicBezTo>
                        <a:pt x="1225884" y="400901"/>
                        <a:pt x="1239033" y="419080"/>
                        <a:pt x="1247489" y="439375"/>
                      </a:cubicBezTo>
                      <a:cubicBezTo>
                        <a:pt x="1255461" y="458509"/>
                        <a:pt x="1259182" y="479234"/>
                        <a:pt x="1267154" y="498368"/>
                      </a:cubicBezTo>
                      <a:cubicBezTo>
                        <a:pt x="1275610" y="518662"/>
                        <a:pt x="1287552" y="537347"/>
                        <a:pt x="1296650" y="557362"/>
                      </a:cubicBezTo>
                      <a:cubicBezTo>
                        <a:pt x="1347477" y="669182"/>
                        <a:pt x="1283178" y="538793"/>
                        <a:pt x="1335979" y="665517"/>
                      </a:cubicBezTo>
                      <a:cubicBezTo>
                        <a:pt x="1344435" y="685811"/>
                        <a:pt x="1355644" y="704846"/>
                        <a:pt x="1365476" y="724510"/>
                      </a:cubicBezTo>
                      <a:cubicBezTo>
                        <a:pt x="1368753" y="737620"/>
                        <a:pt x="1363221" y="757796"/>
                        <a:pt x="1375308" y="763839"/>
                      </a:cubicBezTo>
                      <a:cubicBezTo>
                        <a:pt x="1384578" y="768474"/>
                        <a:pt x="1384494" y="744686"/>
                        <a:pt x="1385141" y="734342"/>
                      </a:cubicBezTo>
                      <a:cubicBezTo>
                        <a:pt x="1391073" y="639426"/>
                        <a:pt x="1389548" y="544154"/>
                        <a:pt x="1394973" y="449207"/>
                      </a:cubicBezTo>
                      <a:cubicBezTo>
                        <a:pt x="1396180" y="428082"/>
                        <a:pt x="1410428" y="364200"/>
                        <a:pt x="1414637" y="341052"/>
                      </a:cubicBezTo>
                      <a:cubicBezTo>
                        <a:pt x="1418203" y="321438"/>
                        <a:pt x="1420145" y="301520"/>
                        <a:pt x="1424470" y="282059"/>
                      </a:cubicBezTo>
                      <a:cubicBezTo>
                        <a:pt x="1426718" y="271942"/>
                        <a:pt x="1431455" y="262527"/>
                        <a:pt x="1434302" y="252562"/>
                      </a:cubicBezTo>
                      <a:cubicBezTo>
                        <a:pt x="1438014" y="239569"/>
                        <a:pt x="1440857" y="226343"/>
                        <a:pt x="1444134" y="213233"/>
                      </a:cubicBezTo>
                      <a:cubicBezTo>
                        <a:pt x="1447411" y="223065"/>
                        <a:pt x="1451452" y="232675"/>
                        <a:pt x="1453966" y="242730"/>
                      </a:cubicBezTo>
                      <a:cubicBezTo>
                        <a:pt x="1469350" y="304263"/>
                        <a:pt x="1464915" y="346188"/>
                        <a:pt x="1503128" y="409878"/>
                      </a:cubicBezTo>
                      <a:cubicBezTo>
                        <a:pt x="1512960" y="426265"/>
                        <a:pt x="1523683" y="442150"/>
                        <a:pt x="1532624" y="459039"/>
                      </a:cubicBezTo>
                      <a:cubicBezTo>
                        <a:pt x="1553198" y="497900"/>
                        <a:pt x="1591618" y="577026"/>
                        <a:pt x="1591618" y="577026"/>
                      </a:cubicBezTo>
                      <a:cubicBezTo>
                        <a:pt x="1594895" y="593413"/>
                        <a:pt x="1595582" y="610540"/>
                        <a:pt x="1601450" y="626188"/>
                      </a:cubicBezTo>
                      <a:cubicBezTo>
                        <a:pt x="1605599" y="637252"/>
                        <a:pt x="1615830" y="645115"/>
                        <a:pt x="1621115" y="655684"/>
                      </a:cubicBezTo>
                      <a:cubicBezTo>
                        <a:pt x="1625750" y="664954"/>
                        <a:pt x="1626864" y="675655"/>
                        <a:pt x="1630947" y="685181"/>
                      </a:cubicBezTo>
                      <a:cubicBezTo>
                        <a:pt x="1636721" y="698653"/>
                        <a:pt x="1644057" y="711400"/>
                        <a:pt x="1650612" y="724510"/>
                      </a:cubicBezTo>
                      <a:cubicBezTo>
                        <a:pt x="1715028" y="660092"/>
                        <a:pt x="1648005" y="733335"/>
                        <a:pt x="1699773" y="655684"/>
                      </a:cubicBezTo>
                      <a:cubicBezTo>
                        <a:pt x="1711414" y="638223"/>
                        <a:pt x="1725992" y="622910"/>
                        <a:pt x="1739102" y="606523"/>
                      </a:cubicBezTo>
                      <a:cubicBezTo>
                        <a:pt x="1745657" y="590136"/>
                        <a:pt x="1750315" y="572856"/>
                        <a:pt x="1758766" y="557362"/>
                      </a:cubicBezTo>
                      <a:cubicBezTo>
                        <a:pt x="1816726" y="451100"/>
                        <a:pt x="1784972" y="537736"/>
                        <a:pt x="1807928" y="468871"/>
                      </a:cubicBezTo>
                      <a:cubicBezTo>
                        <a:pt x="1814483" y="485258"/>
                        <a:pt x="1822011" y="501289"/>
                        <a:pt x="1827592" y="518033"/>
                      </a:cubicBezTo>
                      <a:cubicBezTo>
                        <a:pt x="1835137" y="540669"/>
                        <a:pt x="1838396" y="564705"/>
                        <a:pt x="1847257" y="586859"/>
                      </a:cubicBezTo>
                      <a:cubicBezTo>
                        <a:pt x="1851646" y="597830"/>
                        <a:pt x="1860366" y="606523"/>
                        <a:pt x="1866921" y="616355"/>
                      </a:cubicBezTo>
                      <a:cubicBezTo>
                        <a:pt x="1870199" y="629465"/>
                        <a:pt x="1873042" y="642691"/>
                        <a:pt x="1876754" y="655684"/>
                      </a:cubicBezTo>
                      <a:cubicBezTo>
                        <a:pt x="1879601" y="665649"/>
                        <a:pt x="1884338" y="695298"/>
                        <a:pt x="1886586" y="685181"/>
                      </a:cubicBezTo>
                      <a:cubicBezTo>
                        <a:pt x="1895147" y="646655"/>
                        <a:pt x="1891202" y="606313"/>
                        <a:pt x="1896418" y="567194"/>
                      </a:cubicBezTo>
                      <a:cubicBezTo>
                        <a:pt x="1897788" y="556921"/>
                        <a:pt x="1903403" y="547662"/>
                        <a:pt x="1906250" y="537697"/>
                      </a:cubicBezTo>
                      <a:cubicBezTo>
                        <a:pt x="1909962" y="524704"/>
                        <a:pt x="1911338" y="511021"/>
                        <a:pt x="1916083" y="498368"/>
                      </a:cubicBezTo>
                      <a:cubicBezTo>
                        <a:pt x="1921229" y="484644"/>
                        <a:pt x="1930304" y="472648"/>
                        <a:pt x="1935747" y="459039"/>
                      </a:cubicBezTo>
                      <a:cubicBezTo>
                        <a:pt x="1943445" y="439793"/>
                        <a:pt x="1955412" y="400046"/>
                        <a:pt x="1955412" y="400046"/>
                      </a:cubicBezTo>
                      <a:cubicBezTo>
                        <a:pt x="1965244" y="406601"/>
                        <a:pt x="1977343" y="410632"/>
                        <a:pt x="1984908" y="419710"/>
                      </a:cubicBezTo>
                      <a:cubicBezTo>
                        <a:pt x="1994291" y="430970"/>
                        <a:pt x="1997301" y="446313"/>
                        <a:pt x="2004573" y="459039"/>
                      </a:cubicBezTo>
                      <a:cubicBezTo>
                        <a:pt x="2010436" y="469299"/>
                        <a:pt x="2018374" y="478276"/>
                        <a:pt x="2024237" y="488536"/>
                      </a:cubicBezTo>
                      <a:cubicBezTo>
                        <a:pt x="2031509" y="501262"/>
                        <a:pt x="2036134" y="515436"/>
                        <a:pt x="2043902" y="527865"/>
                      </a:cubicBezTo>
                      <a:cubicBezTo>
                        <a:pt x="2052587" y="541761"/>
                        <a:pt x="2063874" y="553859"/>
                        <a:pt x="2073399" y="567194"/>
                      </a:cubicBezTo>
                      <a:cubicBezTo>
                        <a:pt x="2093797" y="595752"/>
                        <a:pt x="2097560" y="607449"/>
                        <a:pt x="2122560" y="636020"/>
                      </a:cubicBezTo>
                      <a:cubicBezTo>
                        <a:pt x="2134769" y="649973"/>
                        <a:pt x="2150307" y="660872"/>
                        <a:pt x="2161889" y="675349"/>
                      </a:cubicBezTo>
                      <a:cubicBezTo>
                        <a:pt x="2176653" y="693804"/>
                        <a:pt x="2201218" y="734342"/>
                        <a:pt x="2201218" y="734342"/>
                      </a:cubicBezTo>
                    </a:path>
                  </a:pathLst>
                </a:custGeom>
                <a:ln w="254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800">
                    <a:effectLst/>
                  </a:endParaRPr>
                </a:p>
              </p:txBody>
            </p:sp>
            <p:cxnSp>
              <p:nvCxnSpPr>
                <p:cNvPr id="19" name="直接连接符 18"/>
                <p:cNvCxnSpPr/>
                <p:nvPr/>
              </p:nvCxnSpPr>
              <p:spPr>
                <a:xfrm>
                  <a:off x="6875338" y="4643446"/>
                  <a:ext cx="827033" cy="541342"/>
                </a:xfrm>
                <a:prstGeom prst="line">
                  <a:avLst/>
                </a:prstGeom>
                <a:ln w="254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756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4929190" y="3071810"/>
                  <a:ext cx="304780" cy="4572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zh-CN" b="1">
                      <a:solidFill>
                        <a:srgbClr val="66FF33"/>
                      </a:solidFill>
                      <a:effectLst/>
                      <a:latin typeface="PMingLiU" pitchFamily="18" charset="-120"/>
                      <a:ea typeface="PMingLiU" pitchFamily="18" charset="-120"/>
                    </a:rPr>
                    <a:t>F</a:t>
                  </a:r>
                  <a:endParaRPr lang="zh-CN" altLang="en-US" b="1">
                    <a:solidFill>
                      <a:srgbClr val="66FF33"/>
                    </a:solidFill>
                    <a:effectLst/>
                    <a:latin typeface="PMingLiU" pitchFamily="18" charset="-120"/>
                    <a:ea typeface="PMingLiU" pitchFamily="18" charset="-120"/>
                  </a:endParaRPr>
                </a:p>
              </p:txBody>
            </p:sp>
            <p:sp>
              <p:nvSpPr>
                <p:cNvPr id="31757" name="矩形 20"/>
                <p:cNvSpPr>
                  <a:spLocks noChangeArrowheads="1"/>
                </p:cNvSpPr>
                <p:nvPr/>
              </p:nvSpPr>
              <p:spPr bwMode="auto">
                <a:xfrm>
                  <a:off x="8137318" y="5511815"/>
                  <a:ext cx="277794" cy="519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>
                      <a:solidFill>
                        <a:srgbClr val="66FF33"/>
                      </a:solidFill>
                      <a:effectLst/>
                      <a:latin typeface="PMingLiU" pitchFamily="18" charset="-120"/>
                      <a:ea typeface="PMingLiU" pitchFamily="18" charset="-120"/>
                    </a:rPr>
                    <a:t>t</a:t>
                  </a:r>
                  <a:endParaRPr lang="zh-CN" altLang="en-US" sz="2800" b="1">
                    <a:solidFill>
                      <a:srgbClr val="66FF33"/>
                    </a:solidFill>
                    <a:effectLst/>
                    <a:latin typeface="PMingLiU" pitchFamily="18" charset="-120"/>
                    <a:ea typeface="PMingLiU" pitchFamily="18" charset="-120"/>
                  </a:endParaRPr>
                </a:p>
              </p:txBody>
            </p:sp>
            <p:cxnSp>
              <p:nvCxnSpPr>
                <p:cNvPr id="24" name="直接连接符 23"/>
                <p:cNvCxnSpPr/>
                <p:nvPr/>
              </p:nvCxnSpPr>
              <p:spPr>
                <a:xfrm rot="16200000" flipH="1">
                  <a:off x="7625365" y="5322117"/>
                  <a:ext cx="490541" cy="276207"/>
                </a:xfrm>
                <a:prstGeom prst="line">
                  <a:avLst/>
                </a:prstGeom>
                <a:ln w="25400">
                  <a:solidFill>
                    <a:srgbClr val="00B0F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6161009" y="4500570"/>
                  <a:ext cx="714328" cy="142876"/>
                </a:xfrm>
                <a:prstGeom prst="line">
                  <a:avLst/>
                </a:prstGeom>
                <a:ln w="254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 rot="5400000">
                  <a:off x="6196705" y="4250540"/>
                  <a:ext cx="571504" cy="71432"/>
                </a:xfrm>
                <a:prstGeom prst="line">
                  <a:avLst/>
                </a:prstGeom>
                <a:ln w="25400">
                  <a:solidFill>
                    <a:srgbClr val="00B0F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 rot="16200000" flipH="1">
                  <a:off x="6268138" y="4250540"/>
                  <a:ext cx="571504" cy="71433"/>
                </a:xfrm>
                <a:prstGeom prst="line">
                  <a:avLst/>
                </a:prstGeom>
                <a:ln w="25400">
                  <a:solidFill>
                    <a:srgbClr val="00B0F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 rot="16200000" flipH="1">
                  <a:off x="5750647" y="4107669"/>
                  <a:ext cx="571504" cy="214298"/>
                </a:xfrm>
                <a:prstGeom prst="line">
                  <a:avLst/>
                </a:prstGeom>
                <a:ln w="254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9" name="直角上箭头 58"/>
              <p:cNvSpPr>
                <a:spLocks noChangeArrowheads="1"/>
              </p:cNvSpPr>
              <p:nvPr/>
            </p:nvSpPr>
            <p:spPr bwMode="auto">
              <a:xfrm rot="5400000">
                <a:off x="2295" y="2295"/>
                <a:ext cx="450" cy="450"/>
              </a:xfrm>
              <a:custGeom>
                <a:avLst/>
                <a:gdLst>
                  <a:gd name="T0" fmla="*/ 535785 w 714380"/>
                  <a:gd name="T1" fmla="*/ 0 h 714380"/>
                  <a:gd name="T2" fmla="*/ 357190 w 714380"/>
                  <a:gd name="T3" fmla="*/ 226223 h 714380"/>
                  <a:gd name="T4" fmla="*/ 0 w 714380"/>
                  <a:gd name="T5" fmla="*/ 658419 h 714380"/>
                  <a:gd name="T6" fmla="*/ 295873 w 714380"/>
                  <a:gd name="T7" fmla="*/ 714380 h 714380"/>
                  <a:gd name="T8" fmla="*/ 591746 w 714380"/>
                  <a:gd name="T9" fmla="*/ 470301 h 714380"/>
                  <a:gd name="T10" fmla="*/ 714380 w 714380"/>
                  <a:gd name="T11" fmla="*/ 226223 h 71438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714380"/>
                  <a:gd name="T19" fmla="*/ 602458 h 714380"/>
                  <a:gd name="T20" fmla="*/ 591746 w 714380"/>
                  <a:gd name="T21" fmla="*/ 714380 h 7143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4380" h="714380">
                    <a:moveTo>
                      <a:pt x="0" y="602458"/>
                    </a:moveTo>
                    <a:lnTo>
                      <a:pt x="479824" y="602458"/>
                    </a:lnTo>
                    <a:lnTo>
                      <a:pt x="479824" y="226223"/>
                    </a:lnTo>
                    <a:lnTo>
                      <a:pt x="357190" y="226223"/>
                    </a:lnTo>
                    <a:lnTo>
                      <a:pt x="535785" y="0"/>
                    </a:lnTo>
                    <a:lnTo>
                      <a:pt x="714380" y="226223"/>
                    </a:lnTo>
                    <a:lnTo>
                      <a:pt x="591746" y="226223"/>
                    </a:lnTo>
                    <a:lnTo>
                      <a:pt x="591746" y="714380"/>
                    </a:lnTo>
                    <a:lnTo>
                      <a:pt x="0" y="71438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algn="ctr">
                <a:solidFill>
                  <a:srgbClr val="BC650E"/>
                </a:solidFill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>
                  <a:defRPr/>
                </a:pPr>
                <a:endParaRPr lang="zh-CN" altLang="en-US" sz="1800">
                  <a:solidFill>
                    <a:schemeClr val="lt1"/>
                  </a:solidFill>
                  <a:effectLst/>
                  <a:latin typeface="+mn-lt"/>
                  <a:ea typeface="+mn-ea"/>
                </a:endParaRPr>
              </a:p>
            </p:txBody>
          </p:sp>
        </p:grpSp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6789741" y="4535490"/>
              <a:ext cx="1624013" cy="1125538"/>
              <a:chOff x="4277" y="2857"/>
              <a:chExt cx="1023" cy="709"/>
            </a:xfrm>
          </p:grpSpPr>
          <p:sp>
            <p:nvSpPr>
              <p:cNvPr id="31771" name="AutoShape 27"/>
              <p:cNvSpPr>
                <a:spLocks noChangeArrowheads="1"/>
              </p:cNvSpPr>
              <p:nvPr/>
            </p:nvSpPr>
            <p:spPr bwMode="auto">
              <a:xfrm rot="12942513" flipV="1">
                <a:off x="4277" y="2857"/>
                <a:ext cx="1023" cy="453"/>
              </a:xfrm>
              <a:prstGeom prst="downArrowCallout">
                <a:avLst>
                  <a:gd name="adj1" fmla="val 43764"/>
                  <a:gd name="adj2" fmla="val 43764"/>
                  <a:gd name="adj3" fmla="val 16667"/>
                  <a:gd name="adj4" fmla="val 66667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dirty="0" smtClean="0"/>
                  <a:t>Standard model</a:t>
                </a:r>
                <a:endParaRPr lang="zh-CN" altLang="en-US" sz="1800" dirty="0">
                  <a:effectLst/>
                </a:endParaRPr>
              </a:p>
            </p:txBody>
          </p:sp>
          <p:sp>
            <p:nvSpPr>
              <p:cNvPr id="31774" name="Line 30"/>
              <p:cNvSpPr>
                <a:spLocks noChangeShapeType="1"/>
              </p:cNvSpPr>
              <p:nvPr/>
            </p:nvSpPr>
            <p:spPr bwMode="auto">
              <a:xfrm>
                <a:off x="4331" y="3248"/>
                <a:ext cx="499" cy="3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1556792"/>
            <a:ext cx="7772400" cy="9144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A very probable answer: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The GRB central objects have long-lasting activities after the burst phase.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156176" y="4365104"/>
            <a:ext cx="2304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e.g., Yu &amp; Dai (2009)</a:t>
            </a:r>
            <a:endParaRPr lang="en-US" altLang="zh-CN" sz="2000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lux lightcurve of GRB 0701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48680"/>
            <a:ext cx="6772275" cy="5314951"/>
          </a:xfrm>
          <a:prstGeom prst="rect">
            <a:avLst/>
          </a:prstGeom>
          <a:noFill/>
        </p:spPr>
      </p:pic>
      <p:grpSp>
        <p:nvGrpSpPr>
          <p:cNvPr id="9" name="组合 8"/>
          <p:cNvGrpSpPr/>
          <p:nvPr/>
        </p:nvGrpSpPr>
        <p:grpSpPr>
          <a:xfrm>
            <a:off x="3635896" y="2564904"/>
            <a:ext cx="2088232" cy="1656184"/>
            <a:chOff x="3635896" y="2564904"/>
            <a:chExt cx="2088232" cy="1656184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3635896" y="2564904"/>
              <a:ext cx="172819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rot="16200000" flipH="1">
              <a:off x="4716016" y="3212976"/>
              <a:ext cx="1656184" cy="36004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直接连接符 10"/>
          <p:cNvCxnSpPr/>
          <p:nvPr/>
        </p:nvCxnSpPr>
        <p:spPr>
          <a:xfrm>
            <a:off x="3491880" y="2204864"/>
            <a:ext cx="4464496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4" name="Rectangle 26"/>
          <p:cNvSpPr>
            <a:spLocks noGrp="1" noChangeArrowheads="1"/>
          </p:cNvSpPr>
          <p:nvPr>
            <p:ph type="title"/>
          </p:nvPr>
        </p:nvSpPr>
        <p:spPr>
          <a:xfrm>
            <a:off x="395289" y="188640"/>
            <a:ext cx="7993135" cy="647700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Millisecond </a:t>
            </a:r>
            <a:r>
              <a:rPr lang="en-US" altLang="zh-CN" dirty="0" err="1" smtClean="0"/>
              <a:t>magnetars</a:t>
            </a:r>
            <a:r>
              <a:rPr lang="en-US" altLang="zh-CN" dirty="0" smtClean="0"/>
              <a:t> could be plausible candidates</a:t>
            </a:r>
            <a:endParaRPr lang="zh-CN" altLang="en-US" dirty="0" smtClean="0">
              <a:ea typeface="华文新魏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55576" y="1556792"/>
            <a:ext cx="7272039" cy="2998464"/>
            <a:chOff x="972369" y="3238848"/>
            <a:chExt cx="7272039" cy="2998464"/>
          </a:xfrm>
        </p:grpSpPr>
        <p:pic>
          <p:nvPicPr>
            <p:cNvPr id="32781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60847" y="3310856"/>
              <a:ext cx="3783561" cy="2880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3277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2369" y="3238848"/>
              <a:ext cx="3455615" cy="29984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2" name="Group 17"/>
            <p:cNvGrpSpPr>
              <a:grpSpLocks/>
            </p:cNvGrpSpPr>
            <p:nvPr/>
          </p:nvGrpSpPr>
          <p:grpSpPr bwMode="auto">
            <a:xfrm>
              <a:off x="3491880" y="3742904"/>
              <a:ext cx="3014432" cy="1738371"/>
              <a:chOff x="1791" y="2341"/>
              <a:chExt cx="2404" cy="1361"/>
            </a:xfrm>
          </p:grpSpPr>
          <p:sp>
            <p:nvSpPr>
              <p:cNvPr id="32783" name="Line 15"/>
              <p:cNvSpPr>
                <a:spLocks noChangeShapeType="1"/>
              </p:cNvSpPr>
              <p:nvPr/>
            </p:nvSpPr>
            <p:spPr bwMode="auto">
              <a:xfrm>
                <a:off x="1837" y="2341"/>
                <a:ext cx="2358" cy="772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784" name="Line 16"/>
              <p:cNvSpPr>
                <a:spLocks noChangeShapeType="1"/>
              </p:cNvSpPr>
              <p:nvPr/>
            </p:nvSpPr>
            <p:spPr bwMode="auto">
              <a:xfrm flipV="1">
                <a:off x="1791" y="3113"/>
                <a:ext cx="2404" cy="589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1835696" y="116632"/>
            <a:ext cx="6400670" cy="6669808"/>
            <a:chOff x="1187624" y="0"/>
            <a:chExt cx="6400670" cy="6669808"/>
          </a:xfrm>
        </p:grpSpPr>
        <p:pic>
          <p:nvPicPr>
            <p:cNvPr id="23554" name="Picture 2" descr="http://www.atnf.csiro.au/research/pulsar/psrtime/tempo2/basic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87624" y="620688"/>
              <a:ext cx="6400670" cy="6049120"/>
            </a:xfrm>
            <a:prstGeom prst="rect">
              <a:avLst/>
            </a:prstGeom>
            <a:noFill/>
          </p:spPr>
        </p:pic>
        <p:sp>
          <p:nvSpPr>
            <p:cNvPr id="11" name="椭圆 10"/>
            <p:cNvSpPr/>
            <p:nvPr/>
          </p:nvSpPr>
          <p:spPr>
            <a:xfrm>
              <a:off x="1619672" y="0"/>
              <a:ext cx="2016224" cy="9807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>
                  <a:solidFill>
                    <a:srgbClr val="FF0000"/>
                  </a:solidFill>
                </a:rPr>
                <a:t>Millisecond </a:t>
              </a:r>
              <a:r>
                <a:rPr lang="en-US" altLang="zh-CN" sz="2000" b="1" dirty="0" err="1" smtClean="0">
                  <a:solidFill>
                    <a:srgbClr val="FF0000"/>
                  </a:solidFill>
                </a:rPr>
                <a:t>magnetars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211960" y="2132856"/>
              <a:ext cx="2160240" cy="216024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2051720" y="4581128"/>
              <a:ext cx="1143744" cy="116051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156176" y="908720"/>
              <a:ext cx="1143744" cy="116051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5661248"/>
            <a:ext cx="5184576" cy="93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123728" y="4797152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Several models have been proposed to describe how a millisecond </a:t>
            </a:r>
            <a:r>
              <a:rPr lang="en-US" altLang="zh-CN" sz="2400" dirty="0" err="1" smtClean="0"/>
              <a:t>magntar</a:t>
            </a:r>
            <a:r>
              <a:rPr lang="en-US" altLang="zh-CN" sz="2400" dirty="0" smtClean="0"/>
              <a:t> can driven a GRB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3"/>
          <p:cNvSpPr>
            <a:spLocks noChangeArrowheads="1"/>
          </p:cNvSpPr>
          <p:nvPr/>
        </p:nvSpPr>
        <p:spPr bwMode="auto">
          <a:xfrm rot="5400000">
            <a:off x="-2133600" y="-1584451"/>
            <a:ext cx="7686676" cy="11125201"/>
          </a:xfrm>
          <a:custGeom>
            <a:avLst/>
            <a:gdLst>
              <a:gd name="G0" fmla="+- 8073 0 0"/>
              <a:gd name="G1" fmla="+- -7631719 0 0"/>
              <a:gd name="G2" fmla="+- 0 0 -7631719"/>
              <a:gd name="T0" fmla="*/ 0 256 1"/>
              <a:gd name="T1" fmla="*/ 180 256 1"/>
              <a:gd name="G3" fmla="+- -7631719 T0 T1"/>
              <a:gd name="T2" fmla="*/ 0 256 1"/>
              <a:gd name="T3" fmla="*/ 90 256 1"/>
              <a:gd name="G4" fmla="+- -7631719 T2 T3"/>
              <a:gd name="G5" fmla="*/ G4 2 1"/>
              <a:gd name="T4" fmla="*/ 90 256 1"/>
              <a:gd name="T5" fmla="*/ 0 256 1"/>
              <a:gd name="G6" fmla="+- -7631719 T4 T5"/>
              <a:gd name="G7" fmla="*/ G6 2 1"/>
              <a:gd name="G8" fmla="abs -7631719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073"/>
              <a:gd name="G18" fmla="*/ 8073 1 2"/>
              <a:gd name="G19" fmla="+- G18 5400 0"/>
              <a:gd name="G20" fmla="cos G19 -7631719"/>
              <a:gd name="G21" fmla="sin G19 -7631719"/>
              <a:gd name="G22" fmla="+- G20 10800 0"/>
              <a:gd name="G23" fmla="+- G21 10800 0"/>
              <a:gd name="G24" fmla="+- 10800 0 G20"/>
              <a:gd name="G25" fmla="+- 8073 10800 0"/>
              <a:gd name="G26" fmla="?: G9 G17 G25"/>
              <a:gd name="G27" fmla="?: G9 0 21600"/>
              <a:gd name="G28" fmla="cos 10800 -7631719"/>
              <a:gd name="G29" fmla="sin 10800 -7631719"/>
              <a:gd name="G30" fmla="sin 8073 -7631719"/>
              <a:gd name="G31" fmla="+- G28 10800 0"/>
              <a:gd name="G32" fmla="+- G29 10800 0"/>
              <a:gd name="G33" fmla="+- G30 10800 0"/>
              <a:gd name="G34" fmla="?: G4 0 G31"/>
              <a:gd name="G35" fmla="?: -7631719 G34 0"/>
              <a:gd name="G36" fmla="?: G6 G35 G31"/>
              <a:gd name="G37" fmla="+- 21600 0 G36"/>
              <a:gd name="G38" fmla="?: G4 0 G33"/>
              <a:gd name="G39" fmla="?: -7631719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596 w 21600"/>
              <a:gd name="T15" fmla="*/ 2350 h 21600"/>
              <a:gd name="T16" fmla="*/ 10800 w 21600"/>
              <a:gd name="T17" fmla="*/ 2727 h 21600"/>
              <a:gd name="T18" fmla="*/ 15004 w 21600"/>
              <a:gd name="T19" fmla="*/ 235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7204" y="3572"/>
                </a:moveTo>
                <a:cubicBezTo>
                  <a:pt x="8321" y="3016"/>
                  <a:pt x="9552" y="2726"/>
                  <a:pt x="10800" y="2727"/>
                </a:cubicBezTo>
                <a:cubicBezTo>
                  <a:pt x="12047" y="2727"/>
                  <a:pt x="13278" y="3016"/>
                  <a:pt x="14395" y="3572"/>
                </a:cubicBezTo>
                <a:lnTo>
                  <a:pt x="15610" y="1130"/>
                </a:lnTo>
                <a:cubicBezTo>
                  <a:pt x="14116" y="386"/>
                  <a:pt x="12469" y="-1"/>
                  <a:pt x="10799" y="0"/>
                </a:cubicBezTo>
                <a:cubicBezTo>
                  <a:pt x="9130" y="0"/>
                  <a:pt x="7483" y="386"/>
                  <a:pt x="5989" y="113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800">
              <a:effectLst/>
              <a:ea typeface="宋体" pitchFamily="2" charset="-122"/>
            </a:endParaRPr>
          </a:p>
        </p:txBody>
      </p:sp>
      <p:sp>
        <p:nvSpPr>
          <p:cNvPr id="84996" name="AutoShape 55"/>
          <p:cNvSpPr>
            <a:spLocks noChangeArrowheads="1"/>
          </p:cNvSpPr>
          <p:nvPr/>
        </p:nvSpPr>
        <p:spPr bwMode="auto">
          <a:xfrm rot="5400000">
            <a:off x="-1143000" y="-179513"/>
            <a:ext cx="5705476" cy="8315325"/>
          </a:xfrm>
          <a:custGeom>
            <a:avLst/>
            <a:gdLst>
              <a:gd name="T0" fmla="*/ 2852738 w 21600"/>
              <a:gd name="T1" fmla="*/ 0 h 21600"/>
              <a:gd name="T2" fmla="*/ 1681530 w 21600"/>
              <a:gd name="T3" fmla="*/ 731441 h 21600"/>
              <a:gd name="T4" fmla="*/ 2852738 w 21600"/>
              <a:gd name="T5" fmla="*/ 660221 h 21600"/>
              <a:gd name="T6" fmla="*/ 4023944 w 21600"/>
              <a:gd name="T7" fmla="*/ 731441 h 21600"/>
              <a:gd name="T8" fmla="*/ 0 60000 65536"/>
              <a:gd name="T9" fmla="*/ 0 60000 65536"/>
              <a:gd name="T10" fmla="*/ 0 60000 65536"/>
              <a:gd name="T11" fmla="*/ 0 60000 65536"/>
              <a:gd name="T12" fmla="*/ 4266 w 21600"/>
              <a:gd name="T13" fmla="*/ 0 h 21600"/>
              <a:gd name="T14" fmla="*/ 17334 w 21600"/>
              <a:gd name="T15" fmla="*/ 356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749" y="2668"/>
                </a:moveTo>
                <a:cubicBezTo>
                  <a:pt x="8007" y="2041"/>
                  <a:pt x="9394" y="1714"/>
                  <a:pt x="10800" y="1715"/>
                </a:cubicBezTo>
                <a:cubicBezTo>
                  <a:pt x="12205" y="1715"/>
                  <a:pt x="13592" y="2041"/>
                  <a:pt x="14850" y="2668"/>
                </a:cubicBezTo>
                <a:lnTo>
                  <a:pt x="15615" y="1133"/>
                </a:lnTo>
                <a:cubicBezTo>
                  <a:pt x="14119" y="387"/>
                  <a:pt x="12471" y="-1"/>
                  <a:pt x="10799" y="0"/>
                </a:cubicBezTo>
                <a:cubicBezTo>
                  <a:pt x="9128" y="0"/>
                  <a:pt x="7480" y="387"/>
                  <a:pt x="5984" y="1133"/>
                </a:cubicBezTo>
                <a:close/>
              </a:path>
            </a:pathLst>
          </a:cu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effectLst/>
            </a:endParaRPr>
          </a:p>
        </p:txBody>
      </p:sp>
      <p:sp>
        <p:nvSpPr>
          <p:cNvPr id="84998" name="Text Box 18"/>
          <p:cNvSpPr txBox="1">
            <a:spLocks noChangeArrowheads="1"/>
          </p:cNvSpPr>
          <p:nvPr/>
        </p:nvSpPr>
        <p:spPr bwMode="auto">
          <a:xfrm>
            <a:off x="5580112" y="2996952"/>
            <a:ext cx="17281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200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Surrounding medium</a:t>
            </a:r>
            <a:endParaRPr lang="en-US" altLang="zh-CN" sz="2200" b="1" dirty="0"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  <p:sp>
        <p:nvSpPr>
          <p:cNvPr id="84999" name="AutoShape 15"/>
          <p:cNvSpPr>
            <a:spLocks noChangeArrowheads="1"/>
          </p:cNvSpPr>
          <p:nvPr/>
        </p:nvSpPr>
        <p:spPr bwMode="auto">
          <a:xfrm>
            <a:off x="5867400" y="3663825"/>
            <a:ext cx="215900" cy="50323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effectLst/>
            </a:endParaRPr>
          </a:p>
        </p:txBody>
      </p:sp>
      <p:sp>
        <p:nvSpPr>
          <p:cNvPr id="85000" name="Text Box 20"/>
          <p:cNvSpPr txBox="1">
            <a:spLocks noChangeArrowheads="1"/>
          </p:cNvSpPr>
          <p:nvPr/>
        </p:nvSpPr>
        <p:spPr bwMode="auto">
          <a:xfrm>
            <a:off x="3203848" y="1765265"/>
            <a:ext cx="51133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>
                <a:effectLst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GRB </a:t>
            </a:r>
            <a:r>
              <a:rPr lang="en-US" altLang="zh-CN" sz="2400" dirty="0" err="1" smtClean="0">
                <a:effectLst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ejecta</a:t>
            </a:r>
            <a:r>
              <a:rPr lang="en-US" altLang="zh-CN" sz="2400" dirty="0" smtClean="0">
                <a:effectLst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and shocked medium</a:t>
            </a:r>
            <a:endParaRPr lang="en-US" altLang="zh-CN" sz="2400" dirty="0">
              <a:effectLst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spcBef>
                <a:spcPct val="50000"/>
              </a:spcBef>
            </a:pPr>
            <a:endParaRPr lang="en-US" altLang="zh-CN" sz="2400" dirty="0">
              <a:effectLst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5002" name="AutoShape 24"/>
          <p:cNvSpPr>
            <a:spLocks noChangeArrowheads="1"/>
          </p:cNvSpPr>
          <p:nvPr/>
        </p:nvSpPr>
        <p:spPr bwMode="auto">
          <a:xfrm>
            <a:off x="8243888" y="3159000"/>
            <a:ext cx="360362" cy="358775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800">
              <a:effectLst/>
            </a:endParaRPr>
          </a:p>
        </p:txBody>
      </p:sp>
      <p:sp>
        <p:nvSpPr>
          <p:cNvPr id="85003" name="Line 11"/>
          <p:cNvSpPr>
            <a:spLocks noChangeShapeType="1"/>
          </p:cNvSpPr>
          <p:nvPr/>
        </p:nvSpPr>
        <p:spPr bwMode="auto">
          <a:xfrm flipV="1">
            <a:off x="5219700" y="2348880"/>
            <a:ext cx="372" cy="74027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5004" name="Line 56"/>
          <p:cNvSpPr>
            <a:spLocks noChangeShapeType="1"/>
          </p:cNvSpPr>
          <p:nvPr/>
        </p:nvSpPr>
        <p:spPr bwMode="auto">
          <a:xfrm flipH="1">
            <a:off x="1835150" y="2293813"/>
            <a:ext cx="4824413" cy="1657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5005" name="Line 56"/>
          <p:cNvSpPr>
            <a:spLocks noChangeShapeType="1"/>
          </p:cNvSpPr>
          <p:nvPr/>
        </p:nvSpPr>
        <p:spPr bwMode="auto">
          <a:xfrm flipH="1" flipV="1">
            <a:off x="1908175" y="4027363"/>
            <a:ext cx="4824413" cy="1654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8029575" y="3303463"/>
            <a:ext cx="1079500" cy="1079500"/>
            <a:chOff x="4785" y="1707"/>
            <a:chExt cx="680" cy="680"/>
          </a:xfrm>
        </p:grpSpPr>
        <p:sp>
          <p:nvSpPr>
            <p:cNvPr id="85035" name="Line 46"/>
            <p:cNvSpPr>
              <a:spLocks noChangeShapeType="1"/>
            </p:cNvSpPr>
            <p:nvPr/>
          </p:nvSpPr>
          <p:spPr bwMode="auto">
            <a:xfrm>
              <a:off x="4830" y="1934"/>
              <a:ext cx="227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36" name="Line 44"/>
            <p:cNvSpPr>
              <a:spLocks noChangeShapeType="1"/>
            </p:cNvSpPr>
            <p:nvPr/>
          </p:nvSpPr>
          <p:spPr bwMode="auto">
            <a:xfrm>
              <a:off x="4785" y="1707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37" name="Line 45"/>
            <p:cNvSpPr>
              <a:spLocks noChangeShapeType="1"/>
            </p:cNvSpPr>
            <p:nvPr/>
          </p:nvSpPr>
          <p:spPr bwMode="auto">
            <a:xfrm>
              <a:off x="4785" y="2387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38" name="Line 47"/>
            <p:cNvSpPr>
              <a:spLocks noChangeShapeType="1"/>
            </p:cNvSpPr>
            <p:nvPr/>
          </p:nvSpPr>
          <p:spPr bwMode="auto">
            <a:xfrm>
              <a:off x="5057" y="1979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39" name="Line 48"/>
            <p:cNvSpPr>
              <a:spLocks noChangeShapeType="1"/>
            </p:cNvSpPr>
            <p:nvPr/>
          </p:nvSpPr>
          <p:spPr bwMode="auto">
            <a:xfrm>
              <a:off x="5238" y="2070"/>
              <a:ext cx="136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5043" name="Oval 51"/>
          <p:cNvSpPr>
            <a:spLocks noChangeArrowheads="1"/>
          </p:cNvSpPr>
          <p:nvPr/>
        </p:nvSpPr>
        <p:spPr bwMode="auto">
          <a:xfrm>
            <a:off x="1763713" y="3808288"/>
            <a:ext cx="288925" cy="288925"/>
          </a:xfrm>
          <a:prstGeom prst="ellipse">
            <a:avLst/>
          </a:prstGeom>
          <a:solidFill>
            <a:srgbClr val="99CC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rot="16200000" flipH="1">
            <a:off x="5148064" y="5085184"/>
            <a:ext cx="1800200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724128" y="623731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GRB external shock</a:t>
            </a:r>
            <a:endParaRPr lang="zh-CN" altLang="en-US" sz="24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321297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Magnetar</a:t>
            </a: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endParaRPr lang="zh-CN" altLang="en-US" sz="24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1" name="标题 50"/>
          <p:cNvSpPr>
            <a:spLocks noGrp="1"/>
          </p:cNvSpPr>
          <p:nvPr>
            <p:ph type="title"/>
          </p:nvPr>
        </p:nvSpPr>
        <p:spPr>
          <a:xfrm>
            <a:off x="914400" y="282352"/>
            <a:ext cx="7772400" cy="914400"/>
          </a:xfrm>
        </p:spPr>
        <p:txBody>
          <a:bodyPr/>
          <a:lstStyle/>
          <a:p>
            <a:r>
              <a:rPr lang="en-US" altLang="zh-CN" dirty="0" smtClean="0"/>
              <a:t>A natural consideration: Energy injection</a:t>
            </a:r>
            <a:endParaRPr lang="zh-CN" altLang="en-US" dirty="0"/>
          </a:p>
        </p:txBody>
      </p:sp>
      <p:grpSp>
        <p:nvGrpSpPr>
          <p:cNvPr id="53" name="组合 52"/>
          <p:cNvGrpSpPr/>
          <p:nvPr/>
        </p:nvGrpSpPr>
        <p:grpSpPr>
          <a:xfrm>
            <a:off x="539552" y="3545477"/>
            <a:ext cx="4633861" cy="3277191"/>
            <a:chOff x="539552" y="3545477"/>
            <a:chExt cx="4633861" cy="3277191"/>
          </a:xfrm>
        </p:grpSpPr>
        <p:grpSp>
          <p:nvGrpSpPr>
            <p:cNvPr id="48" name="组合 47"/>
            <p:cNvGrpSpPr/>
            <p:nvPr/>
          </p:nvGrpSpPr>
          <p:grpSpPr>
            <a:xfrm>
              <a:off x="2327706" y="3545477"/>
              <a:ext cx="2845707" cy="945465"/>
              <a:chOff x="2327706" y="3041421"/>
              <a:chExt cx="2845707" cy="945465"/>
            </a:xfrm>
          </p:grpSpPr>
          <p:sp>
            <p:nvSpPr>
              <p:cNvPr id="43" name="任意多边形 42"/>
              <p:cNvSpPr/>
              <p:nvPr/>
            </p:nvSpPr>
            <p:spPr>
              <a:xfrm>
                <a:off x="2411760" y="3429000"/>
                <a:ext cx="2761653" cy="117726"/>
              </a:xfrm>
              <a:custGeom>
                <a:avLst/>
                <a:gdLst>
                  <a:gd name="connsiteX0" fmla="*/ 0 w 4421875"/>
                  <a:gd name="connsiteY0" fmla="*/ 357116 h 2208662"/>
                  <a:gd name="connsiteX1" fmla="*/ 532263 w 4421875"/>
                  <a:gd name="connsiteY1" fmla="*/ 2172268 h 2208662"/>
                  <a:gd name="connsiteX2" fmla="*/ 900752 w 4421875"/>
                  <a:gd name="connsiteY2" fmla="*/ 138752 h 2208662"/>
                  <a:gd name="connsiteX3" fmla="*/ 1487606 w 4421875"/>
                  <a:gd name="connsiteY3" fmla="*/ 2104029 h 2208662"/>
                  <a:gd name="connsiteX4" fmla="*/ 2019869 w 4421875"/>
                  <a:gd name="connsiteY4" fmla="*/ 125104 h 2208662"/>
                  <a:gd name="connsiteX5" fmla="*/ 2524836 w 4421875"/>
                  <a:gd name="connsiteY5" fmla="*/ 2022143 h 2208662"/>
                  <a:gd name="connsiteX6" fmla="*/ 3016155 w 4421875"/>
                  <a:gd name="connsiteY6" fmla="*/ 15922 h 2208662"/>
                  <a:gd name="connsiteX7" fmla="*/ 3521122 w 4421875"/>
                  <a:gd name="connsiteY7" fmla="*/ 1926608 h 2208662"/>
                  <a:gd name="connsiteX8" fmla="*/ 3944203 w 4421875"/>
                  <a:gd name="connsiteY8" fmla="*/ 889378 h 2208662"/>
                  <a:gd name="connsiteX9" fmla="*/ 4421875 w 4421875"/>
                  <a:gd name="connsiteY9" fmla="*/ 698310 h 2208662"/>
                  <a:gd name="connsiteX10" fmla="*/ 4421875 w 4421875"/>
                  <a:gd name="connsiteY10" fmla="*/ 698310 h 2208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21875" h="2208662">
                    <a:moveTo>
                      <a:pt x="0" y="357116"/>
                    </a:moveTo>
                    <a:cubicBezTo>
                      <a:pt x="191069" y="1282889"/>
                      <a:pt x="382138" y="2208662"/>
                      <a:pt x="532263" y="2172268"/>
                    </a:cubicBezTo>
                    <a:cubicBezTo>
                      <a:pt x="682388" y="2135874"/>
                      <a:pt x="741528" y="150125"/>
                      <a:pt x="900752" y="138752"/>
                    </a:cubicBezTo>
                    <a:cubicBezTo>
                      <a:pt x="1059976" y="127379"/>
                      <a:pt x="1301087" y="2106304"/>
                      <a:pt x="1487606" y="2104029"/>
                    </a:cubicBezTo>
                    <a:cubicBezTo>
                      <a:pt x="1674125" y="2101754"/>
                      <a:pt x="1846997" y="138752"/>
                      <a:pt x="2019869" y="125104"/>
                    </a:cubicBezTo>
                    <a:cubicBezTo>
                      <a:pt x="2192741" y="111456"/>
                      <a:pt x="2358788" y="2040340"/>
                      <a:pt x="2524836" y="2022143"/>
                    </a:cubicBezTo>
                    <a:cubicBezTo>
                      <a:pt x="2690884" y="2003946"/>
                      <a:pt x="2850107" y="31844"/>
                      <a:pt x="3016155" y="15922"/>
                    </a:cubicBezTo>
                    <a:cubicBezTo>
                      <a:pt x="3182203" y="0"/>
                      <a:pt x="3366447" y="1781032"/>
                      <a:pt x="3521122" y="1926608"/>
                    </a:cubicBezTo>
                    <a:cubicBezTo>
                      <a:pt x="3675797" y="2072184"/>
                      <a:pt x="3794077" y="1094094"/>
                      <a:pt x="3944203" y="889378"/>
                    </a:cubicBezTo>
                    <a:cubicBezTo>
                      <a:pt x="4094329" y="684662"/>
                      <a:pt x="4421875" y="698310"/>
                      <a:pt x="4421875" y="698310"/>
                    </a:cubicBezTo>
                    <a:lnTo>
                      <a:pt x="4421875" y="698310"/>
                    </a:lnTo>
                  </a:path>
                </a:pathLst>
              </a:cu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44" name="任意多边形 43"/>
              <p:cNvSpPr/>
              <p:nvPr/>
            </p:nvSpPr>
            <p:spPr>
              <a:xfrm rot="21028633">
                <a:off x="2402471" y="3224585"/>
                <a:ext cx="2761653" cy="117726"/>
              </a:xfrm>
              <a:custGeom>
                <a:avLst/>
                <a:gdLst>
                  <a:gd name="connsiteX0" fmla="*/ 0 w 4421875"/>
                  <a:gd name="connsiteY0" fmla="*/ 357116 h 2208662"/>
                  <a:gd name="connsiteX1" fmla="*/ 532263 w 4421875"/>
                  <a:gd name="connsiteY1" fmla="*/ 2172268 h 2208662"/>
                  <a:gd name="connsiteX2" fmla="*/ 900752 w 4421875"/>
                  <a:gd name="connsiteY2" fmla="*/ 138752 h 2208662"/>
                  <a:gd name="connsiteX3" fmla="*/ 1487606 w 4421875"/>
                  <a:gd name="connsiteY3" fmla="*/ 2104029 h 2208662"/>
                  <a:gd name="connsiteX4" fmla="*/ 2019869 w 4421875"/>
                  <a:gd name="connsiteY4" fmla="*/ 125104 h 2208662"/>
                  <a:gd name="connsiteX5" fmla="*/ 2524836 w 4421875"/>
                  <a:gd name="connsiteY5" fmla="*/ 2022143 h 2208662"/>
                  <a:gd name="connsiteX6" fmla="*/ 3016155 w 4421875"/>
                  <a:gd name="connsiteY6" fmla="*/ 15922 h 2208662"/>
                  <a:gd name="connsiteX7" fmla="*/ 3521122 w 4421875"/>
                  <a:gd name="connsiteY7" fmla="*/ 1926608 h 2208662"/>
                  <a:gd name="connsiteX8" fmla="*/ 3944203 w 4421875"/>
                  <a:gd name="connsiteY8" fmla="*/ 889378 h 2208662"/>
                  <a:gd name="connsiteX9" fmla="*/ 4421875 w 4421875"/>
                  <a:gd name="connsiteY9" fmla="*/ 698310 h 2208662"/>
                  <a:gd name="connsiteX10" fmla="*/ 4421875 w 4421875"/>
                  <a:gd name="connsiteY10" fmla="*/ 698310 h 2208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21875" h="2208662">
                    <a:moveTo>
                      <a:pt x="0" y="357116"/>
                    </a:moveTo>
                    <a:cubicBezTo>
                      <a:pt x="191069" y="1282889"/>
                      <a:pt x="382138" y="2208662"/>
                      <a:pt x="532263" y="2172268"/>
                    </a:cubicBezTo>
                    <a:cubicBezTo>
                      <a:pt x="682388" y="2135874"/>
                      <a:pt x="741528" y="150125"/>
                      <a:pt x="900752" y="138752"/>
                    </a:cubicBezTo>
                    <a:cubicBezTo>
                      <a:pt x="1059976" y="127379"/>
                      <a:pt x="1301087" y="2106304"/>
                      <a:pt x="1487606" y="2104029"/>
                    </a:cubicBezTo>
                    <a:cubicBezTo>
                      <a:pt x="1674125" y="2101754"/>
                      <a:pt x="1846997" y="138752"/>
                      <a:pt x="2019869" y="125104"/>
                    </a:cubicBezTo>
                    <a:cubicBezTo>
                      <a:pt x="2192741" y="111456"/>
                      <a:pt x="2358788" y="2040340"/>
                      <a:pt x="2524836" y="2022143"/>
                    </a:cubicBezTo>
                    <a:cubicBezTo>
                      <a:pt x="2690884" y="2003946"/>
                      <a:pt x="2850107" y="31844"/>
                      <a:pt x="3016155" y="15922"/>
                    </a:cubicBezTo>
                    <a:cubicBezTo>
                      <a:pt x="3182203" y="0"/>
                      <a:pt x="3366447" y="1781032"/>
                      <a:pt x="3521122" y="1926608"/>
                    </a:cubicBezTo>
                    <a:cubicBezTo>
                      <a:pt x="3675797" y="2072184"/>
                      <a:pt x="3794077" y="1094094"/>
                      <a:pt x="3944203" y="889378"/>
                    </a:cubicBezTo>
                    <a:cubicBezTo>
                      <a:pt x="4094329" y="684662"/>
                      <a:pt x="4421875" y="698310"/>
                      <a:pt x="4421875" y="698310"/>
                    </a:cubicBezTo>
                    <a:lnTo>
                      <a:pt x="4421875" y="698310"/>
                    </a:lnTo>
                  </a:path>
                </a:pathLst>
              </a:cu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 rot="20546374">
                <a:off x="2360990" y="3041421"/>
                <a:ext cx="2761653" cy="117726"/>
              </a:xfrm>
              <a:custGeom>
                <a:avLst/>
                <a:gdLst>
                  <a:gd name="connsiteX0" fmla="*/ 0 w 4421875"/>
                  <a:gd name="connsiteY0" fmla="*/ 357116 h 2208662"/>
                  <a:gd name="connsiteX1" fmla="*/ 532263 w 4421875"/>
                  <a:gd name="connsiteY1" fmla="*/ 2172268 h 2208662"/>
                  <a:gd name="connsiteX2" fmla="*/ 900752 w 4421875"/>
                  <a:gd name="connsiteY2" fmla="*/ 138752 h 2208662"/>
                  <a:gd name="connsiteX3" fmla="*/ 1487606 w 4421875"/>
                  <a:gd name="connsiteY3" fmla="*/ 2104029 h 2208662"/>
                  <a:gd name="connsiteX4" fmla="*/ 2019869 w 4421875"/>
                  <a:gd name="connsiteY4" fmla="*/ 125104 h 2208662"/>
                  <a:gd name="connsiteX5" fmla="*/ 2524836 w 4421875"/>
                  <a:gd name="connsiteY5" fmla="*/ 2022143 h 2208662"/>
                  <a:gd name="connsiteX6" fmla="*/ 3016155 w 4421875"/>
                  <a:gd name="connsiteY6" fmla="*/ 15922 h 2208662"/>
                  <a:gd name="connsiteX7" fmla="*/ 3521122 w 4421875"/>
                  <a:gd name="connsiteY7" fmla="*/ 1926608 h 2208662"/>
                  <a:gd name="connsiteX8" fmla="*/ 3944203 w 4421875"/>
                  <a:gd name="connsiteY8" fmla="*/ 889378 h 2208662"/>
                  <a:gd name="connsiteX9" fmla="*/ 4421875 w 4421875"/>
                  <a:gd name="connsiteY9" fmla="*/ 698310 h 2208662"/>
                  <a:gd name="connsiteX10" fmla="*/ 4421875 w 4421875"/>
                  <a:gd name="connsiteY10" fmla="*/ 698310 h 2208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21875" h="2208662">
                    <a:moveTo>
                      <a:pt x="0" y="357116"/>
                    </a:moveTo>
                    <a:cubicBezTo>
                      <a:pt x="191069" y="1282889"/>
                      <a:pt x="382138" y="2208662"/>
                      <a:pt x="532263" y="2172268"/>
                    </a:cubicBezTo>
                    <a:cubicBezTo>
                      <a:pt x="682388" y="2135874"/>
                      <a:pt x="741528" y="150125"/>
                      <a:pt x="900752" y="138752"/>
                    </a:cubicBezTo>
                    <a:cubicBezTo>
                      <a:pt x="1059976" y="127379"/>
                      <a:pt x="1301087" y="2106304"/>
                      <a:pt x="1487606" y="2104029"/>
                    </a:cubicBezTo>
                    <a:cubicBezTo>
                      <a:pt x="1674125" y="2101754"/>
                      <a:pt x="1846997" y="138752"/>
                      <a:pt x="2019869" y="125104"/>
                    </a:cubicBezTo>
                    <a:cubicBezTo>
                      <a:pt x="2192741" y="111456"/>
                      <a:pt x="2358788" y="2040340"/>
                      <a:pt x="2524836" y="2022143"/>
                    </a:cubicBezTo>
                    <a:cubicBezTo>
                      <a:pt x="2690884" y="2003946"/>
                      <a:pt x="2850107" y="31844"/>
                      <a:pt x="3016155" y="15922"/>
                    </a:cubicBezTo>
                    <a:cubicBezTo>
                      <a:pt x="3182203" y="0"/>
                      <a:pt x="3366447" y="1781032"/>
                      <a:pt x="3521122" y="1926608"/>
                    </a:cubicBezTo>
                    <a:cubicBezTo>
                      <a:pt x="3675797" y="2072184"/>
                      <a:pt x="3794077" y="1094094"/>
                      <a:pt x="3944203" y="889378"/>
                    </a:cubicBezTo>
                    <a:cubicBezTo>
                      <a:pt x="4094329" y="684662"/>
                      <a:pt x="4421875" y="698310"/>
                      <a:pt x="4421875" y="698310"/>
                    </a:cubicBezTo>
                    <a:lnTo>
                      <a:pt x="4421875" y="698310"/>
                    </a:lnTo>
                  </a:path>
                </a:pathLst>
              </a:cu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 rot="416768">
                <a:off x="2401400" y="3648770"/>
                <a:ext cx="2761653" cy="117726"/>
              </a:xfrm>
              <a:custGeom>
                <a:avLst/>
                <a:gdLst>
                  <a:gd name="connsiteX0" fmla="*/ 0 w 4421875"/>
                  <a:gd name="connsiteY0" fmla="*/ 357116 h 2208662"/>
                  <a:gd name="connsiteX1" fmla="*/ 532263 w 4421875"/>
                  <a:gd name="connsiteY1" fmla="*/ 2172268 h 2208662"/>
                  <a:gd name="connsiteX2" fmla="*/ 900752 w 4421875"/>
                  <a:gd name="connsiteY2" fmla="*/ 138752 h 2208662"/>
                  <a:gd name="connsiteX3" fmla="*/ 1487606 w 4421875"/>
                  <a:gd name="connsiteY3" fmla="*/ 2104029 h 2208662"/>
                  <a:gd name="connsiteX4" fmla="*/ 2019869 w 4421875"/>
                  <a:gd name="connsiteY4" fmla="*/ 125104 h 2208662"/>
                  <a:gd name="connsiteX5" fmla="*/ 2524836 w 4421875"/>
                  <a:gd name="connsiteY5" fmla="*/ 2022143 h 2208662"/>
                  <a:gd name="connsiteX6" fmla="*/ 3016155 w 4421875"/>
                  <a:gd name="connsiteY6" fmla="*/ 15922 h 2208662"/>
                  <a:gd name="connsiteX7" fmla="*/ 3521122 w 4421875"/>
                  <a:gd name="connsiteY7" fmla="*/ 1926608 h 2208662"/>
                  <a:gd name="connsiteX8" fmla="*/ 3944203 w 4421875"/>
                  <a:gd name="connsiteY8" fmla="*/ 889378 h 2208662"/>
                  <a:gd name="connsiteX9" fmla="*/ 4421875 w 4421875"/>
                  <a:gd name="connsiteY9" fmla="*/ 698310 h 2208662"/>
                  <a:gd name="connsiteX10" fmla="*/ 4421875 w 4421875"/>
                  <a:gd name="connsiteY10" fmla="*/ 698310 h 2208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21875" h="2208662">
                    <a:moveTo>
                      <a:pt x="0" y="357116"/>
                    </a:moveTo>
                    <a:cubicBezTo>
                      <a:pt x="191069" y="1282889"/>
                      <a:pt x="382138" y="2208662"/>
                      <a:pt x="532263" y="2172268"/>
                    </a:cubicBezTo>
                    <a:cubicBezTo>
                      <a:pt x="682388" y="2135874"/>
                      <a:pt x="741528" y="150125"/>
                      <a:pt x="900752" y="138752"/>
                    </a:cubicBezTo>
                    <a:cubicBezTo>
                      <a:pt x="1059976" y="127379"/>
                      <a:pt x="1301087" y="2106304"/>
                      <a:pt x="1487606" y="2104029"/>
                    </a:cubicBezTo>
                    <a:cubicBezTo>
                      <a:pt x="1674125" y="2101754"/>
                      <a:pt x="1846997" y="138752"/>
                      <a:pt x="2019869" y="125104"/>
                    </a:cubicBezTo>
                    <a:cubicBezTo>
                      <a:pt x="2192741" y="111456"/>
                      <a:pt x="2358788" y="2040340"/>
                      <a:pt x="2524836" y="2022143"/>
                    </a:cubicBezTo>
                    <a:cubicBezTo>
                      <a:pt x="2690884" y="2003946"/>
                      <a:pt x="2850107" y="31844"/>
                      <a:pt x="3016155" y="15922"/>
                    </a:cubicBezTo>
                    <a:cubicBezTo>
                      <a:pt x="3182203" y="0"/>
                      <a:pt x="3366447" y="1781032"/>
                      <a:pt x="3521122" y="1926608"/>
                    </a:cubicBezTo>
                    <a:cubicBezTo>
                      <a:pt x="3675797" y="2072184"/>
                      <a:pt x="3794077" y="1094094"/>
                      <a:pt x="3944203" y="889378"/>
                    </a:cubicBezTo>
                    <a:cubicBezTo>
                      <a:pt x="4094329" y="684662"/>
                      <a:pt x="4421875" y="698310"/>
                      <a:pt x="4421875" y="698310"/>
                    </a:cubicBezTo>
                    <a:lnTo>
                      <a:pt x="4421875" y="698310"/>
                    </a:lnTo>
                  </a:path>
                </a:pathLst>
              </a:cu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 rot="959712">
                <a:off x="2327706" y="3869160"/>
                <a:ext cx="2761653" cy="117726"/>
              </a:xfrm>
              <a:custGeom>
                <a:avLst/>
                <a:gdLst>
                  <a:gd name="connsiteX0" fmla="*/ 0 w 4421875"/>
                  <a:gd name="connsiteY0" fmla="*/ 357116 h 2208662"/>
                  <a:gd name="connsiteX1" fmla="*/ 532263 w 4421875"/>
                  <a:gd name="connsiteY1" fmla="*/ 2172268 h 2208662"/>
                  <a:gd name="connsiteX2" fmla="*/ 900752 w 4421875"/>
                  <a:gd name="connsiteY2" fmla="*/ 138752 h 2208662"/>
                  <a:gd name="connsiteX3" fmla="*/ 1487606 w 4421875"/>
                  <a:gd name="connsiteY3" fmla="*/ 2104029 h 2208662"/>
                  <a:gd name="connsiteX4" fmla="*/ 2019869 w 4421875"/>
                  <a:gd name="connsiteY4" fmla="*/ 125104 h 2208662"/>
                  <a:gd name="connsiteX5" fmla="*/ 2524836 w 4421875"/>
                  <a:gd name="connsiteY5" fmla="*/ 2022143 h 2208662"/>
                  <a:gd name="connsiteX6" fmla="*/ 3016155 w 4421875"/>
                  <a:gd name="connsiteY6" fmla="*/ 15922 h 2208662"/>
                  <a:gd name="connsiteX7" fmla="*/ 3521122 w 4421875"/>
                  <a:gd name="connsiteY7" fmla="*/ 1926608 h 2208662"/>
                  <a:gd name="connsiteX8" fmla="*/ 3944203 w 4421875"/>
                  <a:gd name="connsiteY8" fmla="*/ 889378 h 2208662"/>
                  <a:gd name="connsiteX9" fmla="*/ 4421875 w 4421875"/>
                  <a:gd name="connsiteY9" fmla="*/ 698310 h 2208662"/>
                  <a:gd name="connsiteX10" fmla="*/ 4421875 w 4421875"/>
                  <a:gd name="connsiteY10" fmla="*/ 698310 h 2208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21875" h="2208662">
                    <a:moveTo>
                      <a:pt x="0" y="357116"/>
                    </a:moveTo>
                    <a:cubicBezTo>
                      <a:pt x="191069" y="1282889"/>
                      <a:pt x="382138" y="2208662"/>
                      <a:pt x="532263" y="2172268"/>
                    </a:cubicBezTo>
                    <a:cubicBezTo>
                      <a:pt x="682388" y="2135874"/>
                      <a:pt x="741528" y="150125"/>
                      <a:pt x="900752" y="138752"/>
                    </a:cubicBezTo>
                    <a:cubicBezTo>
                      <a:pt x="1059976" y="127379"/>
                      <a:pt x="1301087" y="2106304"/>
                      <a:pt x="1487606" y="2104029"/>
                    </a:cubicBezTo>
                    <a:cubicBezTo>
                      <a:pt x="1674125" y="2101754"/>
                      <a:pt x="1846997" y="138752"/>
                      <a:pt x="2019869" y="125104"/>
                    </a:cubicBezTo>
                    <a:cubicBezTo>
                      <a:pt x="2192741" y="111456"/>
                      <a:pt x="2358788" y="2040340"/>
                      <a:pt x="2524836" y="2022143"/>
                    </a:cubicBezTo>
                    <a:cubicBezTo>
                      <a:pt x="2690884" y="2003946"/>
                      <a:pt x="2850107" y="31844"/>
                      <a:pt x="3016155" y="15922"/>
                    </a:cubicBezTo>
                    <a:cubicBezTo>
                      <a:pt x="3182203" y="0"/>
                      <a:pt x="3366447" y="1781032"/>
                      <a:pt x="3521122" y="1926608"/>
                    </a:cubicBezTo>
                    <a:cubicBezTo>
                      <a:pt x="3675797" y="2072184"/>
                      <a:pt x="3794077" y="1094094"/>
                      <a:pt x="3944203" y="889378"/>
                    </a:cubicBezTo>
                    <a:cubicBezTo>
                      <a:pt x="4094329" y="684662"/>
                      <a:pt x="4421875" y="698310"/>
                      <a:pt x="4421875" y="698310"/>
                    </a:cubicBezTo>
                    <a:lnTo>
                      <a:pt x="4421875" y="698310"/>
                    </a:lnTo>
                  </a:path>
                </a:pathLst>
              </a:cu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52" name="TextBox 4"/>
            <p:cNvSpPr txBox="1">
              <a:spLocks noChangeArrowheads="1"/>
            </p:cNvSpPr>
            <p:nvPr/>
          </p:nvSpPr>
          <p:spPr bwMode="auto">
            <a:xfrm>
              <a:off x="539552" y="4883676"/>
              <a:ext cx="4104456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dirty="0" smtClean="0">
                  <a:solidFill>
                    <a:srgbClr val="FFFF00"/>
                  </a:solidFill>
                  <a:effectLst/>
                </a:rPr>
                <a:t>The spin-down energy of the </a:t>
              </a:r>
              <a:r>
                <a:rPr lang="en-US" altLang="zh-CN" sz="2400" dirty="0" err="1" smtClean="0">
                  <a:solidFill>
                    <a:srgbClr val="FFFF00"/>
                  </a:solidFill>
                  <a:effectLst/>
                </a:rPr>
                <a:t>magnetar</a:t>
              </a:r>
              <a:r>
                <a:rPr lang="en-US" altLang="zh-CN" sz="2400" dirty="0" smtClean="0">
                  <a:solidFill>
                    <a:srgbClr val="FFFF00"/>
                  </a:solidFill>
                  <a:effectLst/>
                </a:rPr>
                <a:t> </a:t>
              </a:r>
              <a:r>
                <a:rPr lang="en-US" altLang="zh-CN" sz="2400" dirty="0" smtClean="0">
                  <a:solidFill>
                    <a:srgbClr val="FFFF00"/>
                  </a:solidFill>
                </a:rPr>
                <a:t>could be absorbed by the GRB blast wave </a:t>
              </a:r>
              <a:r>
                <a:rPr lang="en-US" altLang="zh-CN" sz="2400" dirty="0" smtClean="0">
                  <a:solidFill>
                    <a:srgbClr val="FFFF00"/>
                  </a:solidFill>
                  <a:effectLst/>
                </a:rPr>
                <a:t>—— </a:t>
              </a:r>
              <a:r>
                <a:rPr lang="en-US" altLang="zh-CN" sz="2400" dirty="0" smtClean="0">
                  <a:solidFill>
                    <a:schemeClr val="tx2">
                      <a:lumMod val="90000"/>
                    </a:schemeClr>
                  </a:solidFill>
                </a:rPr>
                <a:t>T</a:t>
              </a:r>
              <a:r>
                <a:rPr lang="en-US" altLang="zh-CN" sz="2400" dirty="0" smtClean="0">
                  <a:solidFill>
                    <a:schemeClr val="tx2">
                      <a:lumMod val="90000"/>
                    </a:schemeClr>
                  </a:solidFill>
                  <a:effectLst/>
                </a:rPr>
                <a:t>he shallow-decaying afterglow </a:t>
              </a:r>
            </a:p>
            <a:p>
              <a:r>
                <a:rPr lang="en-US" altLang="zh-CN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Dai &amp; Lu (1998)</a:t>
              </a:r>
              <a:endParaRPr lang="en-US" altLang="zh-CN" sz="24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820472" cy="914400"/>
          </a:xfrm>
        </p:spPr>
        <p:txBody>
          <a:bodyPr/>
          <a:lstStyle/>
          <a:p>
            <a:r>
              <a:rPr lang="en-US" altLang="zh-CN" dirty="0" smtClean="0"/>
              <a:t>Emission from an energized shock</a:t>
            </a:r>
            <a:endParaRPr lang="zh-CN" alt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63341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01008"/>
            <a:ext cx="67341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013176"/>
            <a:ext cx="7353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1043608" y="1412776"/>
            <a:ext cx="4392488" cy="4032448"/>
            <a:chOff x="1043608" y="1412776"/>
            <a:chExt cx="4392488" cy="4032448"/>
          </a:xfrm>
        </p:grpSpPr>
        <p:grpSp>
          <p:nvGrpSpPr>
            <p:cNvPr id="8" name="组合 7"/>
            <p:cNvGrpSpPr/>
            <p:nvPr/>
          </p:nvGrpSpPr>
          <p:grpSpPr>
            <a:xfrm>
              <a:off x="3347864" y="3933056"/>
              <a:ext cx="2088232" cy="1512168"/>
              <a:chOff x="3347864" y="3933056"/>
              <a:chExt cx="2088232" cy="1512168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4499992" y="3933056"/>
                <a:ext cx="936104" cy="43204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3347864" y="5013176"/>
                <a:ext cx="936104" cy="43204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1043608" y="1412776"/>
              <a:ext cx="2808312" cy="2808312"/>
              <a:chOff x="1043608" y="1412776"/>
              <a:chExt cx="2808312" cy="2808312"/>
            </a:xfr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9" name="矩形 8"/>
              <p:cNvSpPr/>
              <p:nvPr/>
            </p:nvSpPr>
            <p:spPr>
              <a:xfrm>
                <a:off x="1043608" y="1412776"/>
                <a:ext cx="2808312" cy="2808312"/>
              </a:xfrm>
              <a:prstGeom prst="rect">
                <a:avLst/>
              </a:prstGeo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1331640" y="1916832"/>
                <a:ext cx="1080120" cy="28803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rot="16200000" flipH="1">
                <a:off x="2231740" y="2384884"/>
                <a:ext cx="1512168" cy="115212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3, A qualitative discussion on wind emission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67544" y="116632"/>
            <a:ext cx="3783561" cy="3024336"/>
            <a:chOff x="4604094" y="404664"/>
            <a:chExt cx="3783561" cy="3024336"/>
          </a:xfrm>
        </p:grpSpPr>
        <p:pic>
          <p:nvPicPr>
            <p:cNvPr id="4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04094" y="548680"/>
              <a:ext cx="3783561" cy="2880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7" name="Oval 18"/>
            <p:cNvSpPr>
              <a:spLocks noChangeArrowheads="1"/>
            </p:cNvSpPr>
            <p:nvPr/>
          </p:nvSpPr>
          <p:spPr bwMode="auto">
            <a:xfrm rot="19813434">
              <a:off x="6081497" y="1498186"/>
              <a:ext cx="1176366" cy="794791"/>
            </a:xfrm>
            <a:prstGeom prst="ellipse">
              <a:avLst/>
            </a:prstGeom>
            <a:noFill/>
            <a:ln w="63500" algn="ctr">
              <a:solidFill>
                <a:schemeClr val="bg1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5074171" y="404664"/>
              <a:ext cx="2665412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 dirty="0">
                  <a:solidFill>
                    <a:srgbClr val="99CCFF"/>
                  </a:solidFill>
                  <a:effectLst/>
                  <a:latin typeface="宋体" charset="-122"/>
                </a:rPr>
                <a:t>Supernova </a:t>
              </a:r>
              <a:r>
                <a:rPr lang="en-US" altLang="zh-CN" b="1" dirty="0" err="1">
                  <a:solidFill>
                    <a:srgbClr val="99CCFF"/>
                  </a:solidFill>
                  <a:effectLst/>
                  <a:latin typeface="宋体" charset="-122"/>
                </a:rPr>
                <a:t>ejecta</a:t>
              </a:r>
              <a:endParaRPr lang="en-US" altLang="zh-CN" b="1" dirty="0">
                <a:solidFill>
                  <a:srgbClr val="99CCFF"/>
                </a:solidFill>
                <a:effectLst/>
                <a:latin typeface="宋体" charset="-122"/>
              </a:endParaRPr>
            </a:p>
          </p:txBody>
        </p:sp>
        <p:sp>
          <p:nvSpPr>
            <p:cNvPr id="9" name="Text Box 21"/>
            <p:cNvSpPr txBox="1">
              <a:spLocks noChangeArrowheads="1"/>
            </p:cNvSpPr>
            <p:nvPr/>
          </p:nvSpPr>
          <p:spPr bwMode="auto">
            <a:xfrm>
              <a:off x="6371431" y="2915652"/>
              <a:ext cx="158417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 dirty="0">
                  <a:solidFill>
                    <a:srgbClr val="99CCFF"/>
                  </a:solidFill>
                  <a:effectLst/>
                  <a:latin typeface="宋体" charset="-122"/>
                </a:rPr>
                <a:t>Pulsar wind</a:t>
              </a:r>
            </a:p>
          </p:txBody>
        </p:sp>
        <p:sp>
          <p:nvSpPr>
            <p:cNvPr id="10" name="Freeform 23"/>
            <p:cNvSpPr>
              <a:spLocks/>
            </p:cNvSpPr>
            <p:nvPr/>
          </p:nvSpPr>
          <p:spPr bwMode="auto">
            <a:xfrm>
              <a:off x="7235527" y="693068"/>
              <a:ext cx="719137" cy="647700"/>
            </a:xfrm>
            <a:custGeom>
              <a:avLst/>
              <a:gdLst/>
              <a:ahLst/>
              <a:cxnLst>
                <a:cxn ang="0">
                  <a:pos x="91" y="408"/>
                </a:cxn>
                <a:cxn ang="0">
                  <a:pos x="408" y="272"/>
                </a:cxn>
                <a:cxn ang="0">
                  <a:pos x="363" y="45"/>
                </a:cxn>
                <a:cxn ang="0">
                  <a:pos x="0" y="0"/>
                </a:cxn>
              </a:cxnLst>
              <a:rect l="0" t="0" r="r" b="b"/>
              <a:pathLst>
                <a:path w="453" h="408">
                  <a:moveTo>
                    <a:pt x="91" y="408"/>
                  </a:moveTo>
                  <a:cubicBezTo>
                    <a:pt x="227" y="370"/>
                    <a:pt x="363" y="332"/>
                    <a:pt x="408" y="272"/>
                  </a:cubicBezTo>
                  <a:cubicBezTo>
                    <a:pt x="453" y="212"/>
                    <a:pt x="431" y="90"/>
                    <a:pt x="363" y="45"/>
                  </a:cubicBezTo>
                  <a:cubicBezTo>
                    <a:pt x="295" y="0"/>
                    <a:pt x="61" y="8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99CCFF"/>
              </a:solidFill>
              <a:prstDash val="solid"/>
              <a:round/>
              <a:headEnd/>
              <a:tailEnd type="stealth" w="med" len="med"/>
            </a:ln>
            <a:effectLst/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" name="Freeform 24"/>
            <p:cNvSpPr>
              <a:spLocks/>
            </p:cNvSpPr>
            <p:nvPr/>
          </p:nvSpPr>
          <p:spPr bwMode="auto">
            <a:xfrm>
              <a:off x="6083399" y="2276872"/>
              <a:ext cx="288032" cy="864096"/>
            </a:xfrm>
            <a:custGeom>
              <a:avLst/>
              <a:gdLst/>
              <a:ahLst/>
              <a:cxnLst>
                <a:cxn ang="0">
                  <a:pos x="461" y="0"/>
                </a:cxn>
                <a:cxn ang="0">
                  <a:pos x="53" y="499"/>
                </a:cxn>
                <a:cxn ang="0">
                  <a:pos x="144" y="816"/>
                </a:cxn>
                <a:cxn ang="0">
                  <a:pos x="552" y="907"/>
                </a:cxn>
              </a:cxnLst>
              <a:rect l="0" t="0" r="r" b="b"/>
              <a:pathLst>
                <a:path w="552" h="907">
                  <a:moveTo>
                    <a:pt x="461" y="0"/>
                  </a:moveTo>
                  <a:cubicBezTo>
                    <a:pt x="283" y="181"/>
                    <a:pt x="106" y="363"/>
                    <a:pt x="53" y="499"/>
                  </a:cubicBezTo>
                  <a:cubicBezTo>
                    <a:pt x="0" y="635"/>
                    <a:pt x="61" y="748"/>
                    <a:pt x="144" y="816"/>
                  </a:cubicBezTo>
                  <a:cubicBezTo>
                    <a:pt x="227" y="884"/>
                    <a:pt x="484" y="892"/>
                    <a:pt x="552" y="907"/>
                  </a:cubicBezTo>
                </a:path>
              </a:pathLst>
            </a:custGeom>
            <a:noFill/>
            <a:ln w="25400" cap="flat" cmpd="sng">
              <a:solidFill>
                <a:srgbClr val="99CCFF"/>
              </a:solidFill>
              <a:prstDash val="solid"/>
              <a:round/>
              <a:headEnd/>
              <a:tailEnd type="stealth" w="med" len="med"/>
            </a:ln>
            <a:effectLst/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5" name="Group 7"/>
          <p:cNvGrpSpPr>
            <a:grpSpLocks/>
          </p:cNvGrpSpPr>
          <p:nvPr/>
        </p:nvGrpSpPr>
        <p:grpSpPr bwMode="auto">
          <a:xfrm>
            <a:off x="3779912" y="836712"/>
            <a:ext cx="5256138" cy="5933405"/>
            <a:chOff x="2018" y="28"/>
            <a:chExt cx="3674" cy="4282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18" y="1762"/>
              <a:ext cx="3674" cy="2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35" y="28"/>
              <a:ext cx="2857" cy="1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空心弧 30"/>
          <p:cNvSpPr/>
          <p:nvPr/>
        </p:nvSpPr>
        <p:spPr>
          <a:xfrm rot="5400000">
            <a:off x="-1656692" y="512676"/>
            <a:ext cx="6984776" cy="6768752"/>
          </a:xfrm>
          <a:prstGeom prst="blockArc">
            <a:avLst>
              <a:gd name="adj1" fmla="val 15107212"/>
              <a:gd name="adj2" fmla="val 17465685"/>
              <a:gd name="adj3" fmla="val 2100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AutoShape 53"/>
          <p:cNvSpPr>
            <a:spLocks noChangeArrowheads="1"/>
          </p:cNvSpPr>
          <p:nvPr/>
        </p:nvSpPr>
        <p:spPr bwMode="auto">
          <a:xfrm rot="5400000">
            <a:off x="-2133600" y="-1584451"/>
            <a:ext cx="7686676" cy="11125201"/>
          </a:xfrm>
          <a:custGeom>
            <a:avLst/>
            <a:gdLst>
              <a:gd name="G0" fmla="+- 8073 0 0"/>
              <a:gd name="G1" fmla="+- -7631719 0 0"/>
              <a:gd name="G2" fmla="+- 0 0 -7631719"/>
              <a:gd name="T0" fmla="*/ 0 256 1"/>
              <a:gd name="T1" fmla="*/ 180 256 1"/>
              <a:gd name="G3" fmla="+- -7631719 T0 T1"/>
              <a:gd name="T2" fmla="*/ 0 256 1"/>
              <a:gd name="T3" fmla="*/ 90 256 1"/>
              <a:gd name="G4" fmla="+- -7631719 T2 T3"/>
              <a:gd name="G5" fmla="*/ G4 2 1"/>
              <a:gd name="T4" fmla="*/ 90 256 1"/>
              <a:gd name="T5" fmla="*/ 0 256 1"/>
              <a:gd name="G6" fmla="+- -7631719 T4 T5"/>
              <a:gd name="G7" fmla="*/ G6 2 1"/>
              <a:gd name="G8" fmla="abs -7631719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073"/>
              <a:gd name="G18" fmla="*/ 8073 1 2"/>
              <a:gd name="G19" fmla="+- G18 5400 0"/>
              <a:gd name="G20" fmla="cos G19 -7631719"/>
              <a:gd name="G21" fmla="sin G19 -7631719"/>
              <a:gd name="G22" fmla="+- G20 10800 0"/>
              <a:gd name="G23" fmla="+- G21 10800 0"/>
              <a:gd name="G24" fmla="+- 10800 0 G20"/>
              <a:gd name="G25" fmla="+- 8073 10800 0"/>
              <a:gd name="G26" fmla="?: G9 G17 G25"/>
              <a:gd name="G27" fmla="?: G9 0 21600"/>
              <a:gd name="G28" fmla="cos 10800 -7631719"/>
              <a:gd name="G29" fmla="sin 10800 -7631719"/>
              <a:gd name="G30" fmla="sin 8073 -7631719"/>
              <a:gd name="G31" fmla="+- G28 10800 0"/>
              <a:gd name="G32" fmla="+- G29 10800 0"/>
              <a:gd name="G33" fmla="+- G30 10800 0"/>
              <a:gd name="G34" fmla="?: G4 0 G31"/>
              <a:gd name="G35" fmla="?: -7631719 G34 0"/>
              <a:gd name="G36" fmla="?: G6 G35 G31"/>
              <a:gd name="G37" fmla="+- 21600 0 G36"/>
              <a:gd name="G38" fmla="?: G4 0 G33"/>
              <a:gd name="G39" fmla="?: -7631719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596 w 21600"/>
              <a:gd name="T15" fmla="*/ 2350 h 21600"/>
              <a:gd name="T16" fmla="*/ 10800 w 21600"/>
              <a:gd name="T17" fmla="*/ 2727 h 21600"/>
              <a:gd name="T18" fmla="*/ 15004 w 21600"/>
              <a:gd name="T19" fmla="*/ 235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7204" y="3572"/>
                </a:moveTo>
                <a:cubicBezTo>
                  <a:pt x="8321" y="3016"/>
                  <a:pt x="9552" y="2726"/>
                  <a:pt x="10800" y="2727"/>
                </a:cubicBezTo>
                <a:cubicBezTo>
                  <a:pt x="12047" y="2727"/>
                  <a:pt x="13278" y="3016"/>
                  <a:pt x="14395" y="3572"/>
                </a:cubicBezTo>
                <a:lnTo>
                  <a:pt x="15610" y="1130"/>
                </a:lnTo>
                <a:cubicBezTo>
                  <a:pt x="14116" y="386"/>
                  <a:pt x="12469" y="-1"/>
                  <a:pt x="10799" y="0"/>
                </a:cubicBezTo>
                <a:cubicBezTo>
                  <a:pt x="9130" y="0"/>
                  <a:pt x="7483" y="386"/>
                  <a:pt x="5989" y="113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800">
              <a:effectLst/>
              <a:ea typeface="宋体" pitchFamily="2" charset="-122"/>
            </a:endParaRPr>
          </a:p>
        </p:txBody>
      </p:sp>
      <p:sp>
        <p:nvSpPr>
          <p:cNvPr id="84996" name="AutoShape 55"/>
          <p:cNvSpPr>
            <a:spLocks noChangeArrowheads="1"/>
          </p:cNvSpPr>
          <p:nvPr/>
        </p:nvSpPr>
        <p:spPr bwMode="auto">
          <a:xfrm rot="5400000">
            <a:off x="-1143000" y="-179513"/>
            <a:ext cx="5705476" cy="8315325"/>
          </a:xfrm>
          <a:custGeom>
            <a:avLst/>
            <a:gdLst>
              <a:gd name="T0" fmla="*/ 2852738 w 21600"/>
              <a:gd name="T1" fmla="*/ 0 h 21600"/>
              <a:gd name="T2" fmla="*/ 1681530 w 21600"/>
              <a:gd name="T3" fmla="*/ 731441 h 21600"/>
              <a:gd name="T4" fmla="*/ 2852738 w 21600"/>
              <a:gd name="T5" fmla="*/ 660221 h 21600"/>
              <a:gd name="T6" fmla="*/ 4023944 w 21600"/>
              <a:gd name="T7" fmla="*/ 731441 h 21600"/>
              <a:gd name="T8" fmla="*/ 0 60000 65536"/>
              <a:gd name="T9" fmla="*/ 0 60000 65536"/>
              <a:gd name="T10" fmla="*/ 0 60000 65536"/>
              <a:gd name="T11" fmla="*/ 0 60000 65536"/>
              <a:gd name="T12" fmla="*/ 4266 w 21600"/>
              <a:gd name="T13" fmla="*/ 0 h 21600"/>
              <a:gd name="T14" fmla="*/ 17334 w 21600"/>
              <a:gd name="T15" fmla="*/ 356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749" y="2668"/>
                </a:moveTo>
                <a:cubicBezTo>
                  <a:pt x="8007" y="2041"/>
                  <a:pt x="9394" y="1714"/>
                  <a:pt x="10800" y="1715"/>
                </a:cubicBezTo>
                <a:cubicBezTo>
                  <a:pt x="12205" y="1715"/>
                  <a:pt x="13592" y="2041"/>
                  <a:pt x="14850" y="2668"/>
                </a:cubicBezTo>
                <a:lnTo>
                  <a:pt x="15615" y="1133"/>
                </a:lnTo>
                <a:cubicBezTo>
                  <a:pt x="14119" y="387"/>
                  <a:pt x="12471" y="-1"/>
                  <a:pt x="10799" y="0"/>
                </a:cubicBezTo>
                <a:cubicBezTo>
                  <a:pt x="9128" y="0"/>
                  <a:pt x="7480" y="387"/>
                  <a:pt x="5984" y="1133"/>
                </a:cubicBezTo>
                <a:close/>
              </a:path>
            </a:pathLst>
          </a:cu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effectLst/>
            </a:endParaRPr>
          </a:p>
        </p:txBody>
      </p:sp>
      <p:sp>
        <p:nvSpPr>
          <p:cNvPr id="84998" name="Text Box 18"/>
          <p:cNvSpPr txBox="1">
            <a:spLocks noChangeArrowheads="1"/>
          </p:cNvSpPr>
          <p:nvPr/>
        </p:nvSpPr>
        <p:spPr bwMode="auto">
          <a:xfrm>
            <a:off x="5580112" y="2996952"/>
            <a:ext cx="17281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200" b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Surrounding medium</a:t>
            </a:r>
            <a:endParaRPr lang="en-US" altLang="zh-CN" sz="2200" b="1" dirty="0"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  <p:sp>
        <p:nvSpPr>
          <p:cNvPr id="84999" name="AutoShape 15"/>
          <p:cNvSpPr>
            <a:spLocks noChangeArrowheads="1"/>
          </p:cNvSpPr>
          <p:nvPr/>
        </p:nvSpPr>
        <p:spPr bwMode="auto">
          <a:xfrm>
            <a:off x="5867400" y="3663825"/>
            <a:ext cx="215900" cy="50323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effectLst/>
            </a:endParaRPr>
          </a:p>
        </p:txBody>
      </p:sp>
      <p:sp>
        <p:nvSpPr>
          <p:cNvPr id="85000" name="Text Box 20"/>
          <p:cNvSpPr txBox="1">
            <a:spLocks noChangeArrowheads="1"/>
          </p:cNvSpPr>
          <p:nvPr/>
        </p:nvSpPr>
        <p:spPr bwMode="auto">
          <a:xfrm>
            <a:off x="3203848" y="1765265"/>
            <a:ext cx="51133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>
                <a:effectLst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GRB </a:t>
            </a:r>
            <a:r>
              <a:rPr lang="en-US" altLang="zh-CN" sz="2400" dirty="0" err="1" smtClean="0">
                <a:effectLst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ejecta</a:t>
            </a:r>
            <a:r>
              <a:rPr lang="en-US" altLang="zh-CN" sz="2400" dirty="0" smtClean="0">
                <a:effectLst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and shocked medium</a:t>
            </a:r>
            <a:endParaRPr lang="en-US" altLang="zh-CN" sz="2400" dirty="0">
              <a:effectLst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spcBef>
                <a:spcPct val="50000"/>
              </a:spcBef>
            </a:pPr>
            <a:endParaRPr lang="en-US" altLang="zh-CN" sz="2400" dirty="0">
              <a:effectLst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5002" name="AutoShape 24"/>
          <p:cNvSpPr>
            <a:spLocks noChangeArrowheads="1"/>
          </p:cNvSpPr>
          <p:nvPr/>
        </p:nvSpPr>
        <p:spPr bwMode="auto">
          <a:xfrm>
            <a:off x="8243888" y="3159000"/>
            <a:ext cx="360362" cy="358775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800">
              <a:effectLst/>
            </a:endParaRPr>
          </a:p>
        </p:txBody>
      </p:sp>
      <p:sp>
        <p:nvSpPr>
          <p:cNvPr id="85003" name="Line 11"/>
          <p:cNvSpPr>
            <a:spLocks noChangeShapeType="1"/>
          </p:cNvSpPr>
          <p:nvPr/>
        </p:nvSpPr>
        <p:spPr bwMode="auto">
          <a:xfrm flipV="1">
            <a:off x="5219700" y="2348880"/>
            <a:ext cx="372" cy="74027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5004" name="Line 56"/>
          <p:cNvSpPr>
            <a:spLocks noChangeShapeType="1"/>
          </p:cNvSpPr>
          <p:nvPr/>
        </p:nvSpPr>
        <p:spPr bwMode="auto">
          <a:xfrm flipH="1">
            <a:off x="1835150" y="2293813"/>
            <a:ext cx="4824413" cy="1657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5005" name="Line 56"/>
          <p:cNvSpPr>
            <a:spLocks noChangeShapeType="1"/>
          </p:cNvSpPr>
          <p:nvPr/>
        </p:nvSpPr>
        <p:spPr bwMode="auto">
          <a:xfrm flipH="1" flipV="1">
            <a:off x="1908175" y="4027363"/>
            <a:ext cx="4824413" cy="1654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8029575" y="3303463"/>
            <a:ext cx="1079500" cy="1079500"/>
            <a:chOff x="4785" y="1707"/>
            <a:chExt cx="680" cy="680"/>
          </a:xfrm>
        </p:grpSpPr>
        <p:sp>
          <p:nvSpPr>
            <p:cNvPr id="85035" name="Line 46"/>
            <p:cNvSpPr>
              <a:spLocks noChangeShapeType="1"/>
            </p:cNvSpPr>
            <p:nvPr/>
          </p:nvSpPr>
          <p:spPr bwMode="auto">
            <a:xfrm>
              <a:off x="4830" y="1934"/>
              <a:ext cx="227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36" name="Line 44"/>
            <p:cNvSpPr>
              <a:spLocks noChangeShapeType="1"/>
            </p:cNvSpPr>
            <p:nvPr/>
          </p:nvSpPr>
          <p:spPr bwMode="auto">
            <a:xfrm>
              <a:off x="4785" y="1707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37" name="Line 45"/>
            <p:cNvSpPr>
              <a:spLocks noChangeShapeType="1"/>
            </p:cNvSpPr>
            <p:nvPr/>
          </p:nvSpPr>
          <p:spPr bwMode="auto">
            <a:xfrm>
              <a:off x="4785" y="2387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38" name="Line 47"/>
            <p:cNvSpPr>
              <a:spLocks noChangeShapeType="1"/>
            </p:cNvSpPr>
            <p:nvPr/>
          </p:nvSpPr>
          <p:spPr bwMode="auto">
            <a:xfrm>
              <a:off x="5057" y="1979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39" name="Line 48"/>
            <p:cNvSpPr>
              <a:spLocks noChangeShapeType="1"/>
            </p:cNvSpPr>
            <p:nvPr/>
          </p:nvSpPr>
          <p:spPr bwMode="auto">
            <a:xfrm>
              <a:off x="5238" y="2070"/>
              <a:ext cx="136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5043" name="Oval 51"/>
          <p:cNvSpPr>
            <a:spLocks noChangeArrowheads="1"/>
          </p:cNvSpPr>
          <p:nvPr/>
        </p:nvSpPr>
        <p:spPr bwMode="auto">
          <a:xfrm>
            <a:off x="1763713" y="3808288"/>
            <a:ext cx="288925" cy="288925"/>
          </a:xfrm>
          <a:prstGeom prst="ellipse">
            <a:avLst/>
          </a:prstGeom>
          <a:solidFill>
            <a:srgbClr val="99CC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rot="16200000" flipH="1">
            <a:off x="5148064" y="5085184"/>
            <a:ext cx="1800200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724128" y="623731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GRB external shock</a:t>
            </a:r>
            <a:endParaRPr lang="zh-CN" altLang="en-US" sz="24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321297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Magnetar</a:t>
            </a: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endParaRPr lang="zh-CN" altLang="en-US" sz="24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1" name="标题 50"/>
          <p:cNvSpPr>
            <a:spLocks noGrp="1"/>
          </p:cNvSpPr>
          <p:nvPr>
            <p:ph type="title"/>
          </p:nvPr>
        </p:nvSpPr>
        <p:spPr>
          <a:xfrm>
            <a:off x="914400" y="282352"/>
            <a:ext cx="7772400" cy="914400"/>
          </a:xfrm>
        </p:spPr>
        <p:txBody>
          <a:bodyPr/>
          <a:lstStyle/>
          <a:p>
            <a:r>
              <a:rPr lang="en-US" altLang="zh-CN" dirty="0" smtClean="0"/>
              <a:t>Can the wind produce emission directly?</a:t>
            </a:r>
            <a:endParaRPr lang="zh-CN" altLang="en-US" dirty="0"/>
          </a:p>
        </p:txBody>
      </p:sp>
      <p:grpSp>
        <p:nvGrpSpPr>
          <p:cNvPr id="40" name="组合 39"/>
          <p:cNvGrpSpPr/>
          <p:nvPr/>
        </p:nvGrpSpPr>
        <p:grpSpPr>
          <a:xfrm>
            <a:off x="755576" y="4221088"/>
            <a:ext cx="4752528" cy="2636912"/>
            <a:chOff x="755576" y="4221088"/>
            <a:chExt cx="4752528" cy="2636912"/>
          </a:xfrm>
        </p:grpSpPr>
        <p:sp>
          <p:nvSpPr>
            <p:cNvPr id="52" name="TextBox 4"/>
            <p:cNvSpPr txBox="1">
              <a:spLocks noChangeArrowheads="1"/>
            </p:cNvSpPr>
            <p:nvPr/>
          </p:nvSpPr>
          <p:spPr bwMode="auto">
            <a:xfrm>
              <a:off x="755576" y="4919008"/>
              <a:ext cx="2808312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dirty="0" smtClean="0">
                  <a:solidFill>
                    <a:srgbClr val="FFFF00"/>
                  </a:solidFill>
                  <a:effectLst/>
                </a:rPr>
                <a:t>Two Emitting </a:t>
              </a:r>
              <a:r>
                <a:rPr lang="en-US" altLang="zh-CN" sz="2400" dirty="0" smtClean="0">
                  <a:solidFill>
                    <a:srgbClr val="FFFF00"/>
                  </a:solidFill>
                </a:rPr>
                <a:t>R</a:t>
              </a:r>
              <a:r>
                <a:rPr lang="en-US" altLang="zh-CN" sz="2400" dirty="0" smtClean="0">
                  <a:solidFill>
                    <a:srgbClr val="FFFF00"/>
                  </a:solidFill>
                  <a:effectLst/>
                </a:rPr>
                <a:t>egions: </a:t>
              </a:r>
            </a:p>
            <a:p>
              <a:endParaRPr lang="en-US" altLang="zh-CN" sz="2400" dirty="0" smtClean="0">
                <a:solidFill>
                  <a:srgbClr val="FFFF00"/>
                </a:solidFill>
                <a:effectLst/>
              </a:endParaRPr>
            </a:p>
            <a:p>
              <a:r>
                <a:rPr lang="en-US" altLang="zh-CN" sz="2400" dirty="0" smtClean="0">
                  <a:solidFill>
                    <a:srgbClr val="FFFF00"/>
                  </a:solidFill>
                  <a:effectLst/>
                </a:rPr>
                <a:t>The GRB Shock and The </a:t>
              </a:r>
              <a:r>
                <a:rPr lang="en-US" altLang="zh-CN" sz="2400" dirty="0" err="1" smtClean="0">
                  <a:solidFill>
                    <a:srgbClr val="FFFF00"/>
                  </a:solidFill>
                  <a:effectLst/>
                </a:rPr>
                <a:t>magnetar</a:t>
              </a:r>
              <a:r>
                <a:rPr lang="en-US" altLang="zh-CN" sz="2400" dirty="0" smtClean="0">
                  <a:solidFill>
                    <a:srgbClr val="FFFF00"/>
                  </a:solidFill>
                  <a:effectLst/>
                </a:rPr>
                <a:t> Wind</a:t>
              </a:r>
              <a:endParaRPr lang="en-US" altLang="zh-CN" sz="2400" dirty="0">
                <a:solidFill>
                  <a:schemeClr val="tx2">
                    <a:lumMod val="90000"/>
                  </a:schemeClr>
                </a:solidFill>
                <a:effectLst/>
              </a:endParaRPr>
            </a:p>
          </p:txBody>
        </p:sp>
        <p:cxnSp>
          <p:nvCxnSpPr>
            <p:cNvPr id="33" name="曲线连接符 32"/>
            <p:cNvCxnSpPr/>
            <p:nvPr/>
          </p:nvCxnSpPr>
          <p:spPr>
            <a:xfrm rot="10800000" flipV="1">
              <a:off x="2483768" y="4221088"/>
              <a:ext cx="1656184" cy="1512168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曲线连接符 34"/>
            <p:cNvCxnSpPr/>
            <p:nvPr/>
          </p:nvCxnSpPr>
          <p:spPr>
            <a:xfrm rot="10800000" flipV="1">
              <a:off x="2555776" y="4509120"/>
              <a:ext cx="2952328" cy="144016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 smtClean="0"/>
              <a:t>Background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Implications from the shallow decay afterglows of GRBs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A qualitative discussion on </a:t>
            </a:r>
            <a:r>
              <a:rPr lang="en-US" altLang="zh-CN" dirty="0" err="1" smtClean="0"/>
              <a:t>magnetar</a:t>
            </a:r>
            <a:r>
              <a:rPr lang="en-US" altLang="zh-CN" dirty="0" smtClean="0"/>
              <a:t> wind emission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Emission from the termination shock of the wind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spin-down of a </a:t>
            </a:r>
            <a:r>
              <a:rPr lang="en-US" altLang="zh-CN" dirty="0" err="1" smtClean="0"/>
              <a:t>magnetar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5184576" cy="93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708920"/>
            <a:ext cx="4223588" cy="12976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1" y="4248111"/>
            <a:ext cx="3816424" cy="90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5301208"/>
            <a:ext cx="54292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6021288"/>
            <a:ext cx="2571750" cy="400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2492896"/>
            <a:ext cx="3347864" cy="267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6228184" y="6021288"/>
            <a:ext cx="2724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Yu, Cao, &amp; </a:t>
            </a:r>
            <a:r>
              <a:rPr lang="en-US" altLang="zh-CN" sz="2000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Zheng</a:t>
            </a:r>
            <a:r>
              <a:rPr lang="en-US" altLang="zh-CN" sz="20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(2009)</a:t>
            </a:r>
            <a:endParaRPr lang="en-US" altLang="zh-CN" sz="2000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80082"/>
            <a:ext cx="5472608" cy="357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spin-down of a </a:t>
            </a:r>
            <a:r>
              <a:rPr lang="en-US" altLang="zh-CN" dirty="0" err="1" smtClean="0"/>
              <a:t>magnetar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5184576" cy="93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636912"/>
            <a:ext cx="2232248" cy="347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5" name="组合 14"/>
          <p:cNvGrpSpPr/>
          <p:nvPr/>
        </p:nvGrpSpPr>
        <p:grpSpPr>
          <a:xfrm>
            <a:off x="539552" y="2348880"/>
            <a:ext cx="8356105" cy="3816424"/>
            <a:chOff x="611560" y="2348880"/>
            <a:chExt cx="8356105" cy="381642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1560" y="2348880"/>
              <a:ext cx="8356105" cy="936104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grpSp>
          <p:nvGrpSpPr>
            <p:cNvPr id="14" name="组合 13"/>
            <p:cNvGrpSpPr/>
            <p:nvPr/>
          </p:nvGrpSpPr>
          <p:grpSpPr>
            <a:xfrm>
              <a:off x="1331640" y="3717032"/>
              <a:ext cx="3600400" cy="2448272"/>
              <a:chOff x="4788024" y="3933056"/>
              <a:chExt cx="3600400" cy="2448272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788024" y="3933056"/>
                <a:ext cx="3600400" cy="2448272"/>
              </a:xfrm>
              <a:prstGeom prst="rect">
                <a:avLst/>
              </a:prstGeom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>
                <a:off x="5148064" y="4509120"/>
                <a:ext cx="864096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6012160" y="4509120"/>
                <a:ext cx="1152128" cy="64807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rot="16200000" flipH="1">
                <a:off x="6984268" y="5337212"/>
                <a:ext cx="1080120" cy="72008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矩形 15"/>
          <p:cNvSpPr/>
          <p:nvPr/>
        </p:nvSpPr>
        <p:spPr>
          <a:xfrm>
            <a:off x="6372200" y="1412776"/>
            <a:ext cx="2704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Yu, Cheng, &amp; Cao (2010)</a:t>
            </a:r>
            <a:endParaRPr lang="en-US" altLang="zh-CN" sz="2000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9073008" cy="914400"/>
          </a:xfrm>
        </p:spPr>
        <p:txBody>
          <a:bodyPr/>
          <a:lstStyle/>
          <a:p>
            <a:r>
              <a:rPr lang="en-US" altLang="zh-CN" dirty="0" smtClean="0"/>
              <a:t>Emission from an energized shock</a:t>
            </a:r>
            <a:endParaRPr lang="zh-CN" alt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63341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01008"/>
            <a:ext cx="67341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013176"/>
            <a:ext cx="7353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11560" y="1916832"/>
            <a:ext cx="8316416" cy="3816424"/>
            <a:chOff x="611560" y="1916832"/>
            <a:chExt cx="8316416" cy="3816424"/>
          </a:xfrm>
        </p:grpSpPr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2204864"/>
              <a:ext cx="8316416" cy="3148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曲线连接符 4"/>
            <p:cNvCxnSpPr/>
            <p:nvPr/>
          </p:nvCxnSpPr>
          <p:spPr>
            <a:xfrm rot="5400000" flipH="1" flipV="1">
              <a:off x="2411760" y="2060848"/>
              <a:ext cx="1296144" cy="1008112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曲线连接符 8"/>
            <p:cNvCxnSpPr/>
            <p:nvPr/>
          </p:nvCxnSpPr>
          <p:spPr>
            <a:xfrm rot="16200000" flipH="1">
              <a:off x="1871700" y="4545124"/>
              <a:ext cx="1800200" cy="576064"/>
            </a:xfrm>
            <a:prstGeom prst="curvedConnector3">
              <a:avLst>
                <a:gd name="adj1" fmla="val 33321"/>
              </a:avLst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5526441" cy="109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340768"/>
            <a:ext cx="7067550" cy="581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805264"/>
            <a:ext cx="5781675" cy="647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椭圆 20"/>
          <p:cNvSpPr/>
          <p:nvPr/>
        </p:nvSpPr>
        <p:spPr>
          <a:xfrm>
            <a:off x="1907704" y="1340768"/>
            <a:ext cx="360040" cy="648072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475656" y="5805264"/>
            <a:ext cx="360040" cy="648072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5645657" cy="493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933056"/>
            <a:ext cx="5616624" cy="2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右箭头 4"/>
          <p:cNvSpPr/>
          <p:nvPr/>
        </p:nvSpPr>
        <p:spPr>
          <a:xfrm flipH="1">
            <a:off x="6156176" y="1268760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2195736" y="5661248"/>
            <a:ext cx="57606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948264" y="1052736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Shock Emission?</a:t>
            </a:r>
            <a:endParaRPr lang="zh-CN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5661248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Wind Emission?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4463" y="1171575"/>
            <a:ext cx="631507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0"/>
            <a:ext cx="5544616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fig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-171400"/>
            <a:ext cx="5904656" cy="7363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642142"/>
            <a:ext cx="4713481" cy="373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4"/>
          <p:cNvGrpSpPr/>
          <p:nvPr/>
        </p:nvGrpSpPr>
        <p:grpSpPr>
          <a:xfrm>
            <a:off x="899592" y="1778046"/>
            <a:ext cx="6338292" cy="342900"/>
            <a:chOff x="899592" y="1124744"/>
            <a:chExt cx="6338292" cy="342900"/>
          </a:xfrm>
        </p:grpSpPr>
        <p:pic>
          <p:nvPicPr>
            <p:cNvPr id="389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9592" y="1124744"/>
              <a:ext cx="17526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1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27784" y="1124744"/>
              <a:ext cx="46101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354110"/>
            <a:ext cx="21336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938286"/>
            <a:ext cx="29622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914400" y="332656"/>
            <a:ext cx="7772400" cy="914400"/>
          </a:xfrm>
        </p:spPr>
        <p:txBody>
          <a:bodyPr/>
          <a:lstStyle/>
          <a:p>
            <a:r>
              <a:rPr lang="en-US" altLang="zh-CN" dirty="0" smtClean="0"/>
              <a:t>Implications to the properties of </a:t>
            </a:r>
            <a:r>
              <a:rPr lang="en-US" altLang="zh-CN" dirty="0" err="1" smtClean="0"/>
              <a:t>magnetars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4, the termination shock of the </a:t>
            </a:r>
            <a:r>
              <a:rPr lang="en-US" altLang="zh-CN" dirty="0" err="1" smtClean="0"/>
              <a:t>magnetar</a:t>
            </a:r>
            <a:r>
              <a:rPr lang="en-US" altLang="zh-CN" dirty="0" smtClean="0"/>
              <a:t> wind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000125"/>
            <a:ext cx="2470150" cy="2143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AutoShape 53"/>
          <p:cNvSpPr>
            <a:spLocks noChangeArrowheads="1"/>
          </p:cNvSpPr>
          <p:nvPr/>
        </p:nvSpPr>
        <p:spPr bwMode="auto">
          <a:xfrm rot="5400000">
            <a:off x="-2133600" y="-3476626"/>
            <a:ext cx="7686676" cy="11125201"/>
          </a:xfrm>
          <a:custGeom>
            <a:avLst/>
            <a:gdLst>
              <a:gd name="G0" fmla="+- 8073 0 0"/>
              <a:gd name="G1" fmla="+- -7631719 0 0"/>
              <a:gd name="G2" fmla="+- 0 0 -7631719"/>
              <a:gd name="T0" fmla="*/ 0 256 1"/>
              <a:gd name="T1" fmla="*/ 180 256 1"/>
              <a:gd name="G3" fmla="+- -7631719 T0 T1"/>
              <a:gd name="T2" fmla="*/ 0 256 1"/>
              <a:gd name="T3" fmla="*/ 90 256 1"/>
              <a:gd name="G4" fmla="+- -7631719 T2 T3"/>
              <a:gd name="G5" fmla="*/ G4 2 1"/>
              <a:gd name="T4" fmla="*/ 90 256 1"/>
              <a:gd name="T5" fmla="*/ 0 256 1"/>
              <a:gd name="G6" fmla="+- -7631719 T4 T5"/>
              <a:gd name="G7" fmla="*/ G6 2 1"/>
              <a:gd name="G8" fmla="abs -7631719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073"/>
              <a:gd name="G18" fmla="*/ 8073 1 2"/>
              <a:gd name="G19" fmla="+- G18 5400 0"/>
              <a:gd name="G20" fmla="cos G19 -7631719"/>
              <a:gd name="G21" fmla="sin G19 -7631719"/>
              <a:gd name="G22" fmla="+- G20 10800 0"/>
              <a:gd name="G23" fmla="+- G21 10800 0"/>
              <a:gd name="G24" fmla="+- 10800 0 G20"/>
              <a:gd name="G25" fmla="+- 8073 10800 0"/>
              <a:gd name="G26" fmla="?: G9 G17 G25"/>
              <a:gd name="G27" fmla="?: G9 0 21600"/>
              <a:gd name="G28" fmla="cos 10800 -7631719"/>
              <a:gd name="G29" fmla="sin 10800 -7631719"/>
              <a:gd name="G30" fmla="sin 8073 -7631719"/>
              <a:gd name="G31" fmla="+- G28 10800 0"/>
              <a:gd name="G32" fmla="+- G29 10800 0"/>
              <a:gd name="G33" fmla="+- G30 10800 0"/>
              <a:gd name="G34" fmla="?: G4 0 G31"/>
              <a:gd name="G35" fmla="?: -7631719 G34 0"/>
              <a:gd name="G36" fmla="?: G6 G35 G31"/>
              <a:gd name="G37" fmla="+- 21600 0 G36"/>
              <a:gd name="G38" fmla="?: G4 0 G33"/>
              <a:gd name="G39" fmla="?: -7631719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596 w 21600"/>
              <a:gd name="T15" fmla="*/ 2350 h 21600"/>
              <a:gd name="T16" fmla="*/ 10800 w 21600"/>
              <a:gd name="T17" fmla="*/ 2727 h 21600"/>
              <a:gd name="T18" fmla="*/ 15004 w 21600"/>
              <a:gd name="T19" fmla="*/ 235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7204" y="3572"/>
                </a:moveTo>
                <a:cubicBezTo>
                  <a:pt x="8321" y="3016"/>
                  <a:pt x="9552" y="2726"/>
                  <a:pt x="10800" y="2727"/>
                </a:cubicBezTo>
                <a:cubicBezTo>
                  <a:pt x="12047" y="2727"/>
                  <a:pt x="13278" y="3016"/>
                  <a:pt x="14395" y="3572"/>
                </a:cubicBezTo>
                <a:lnTo>
                  <a:pt x="15610" y="1130"/>
                </a:lnTo>
                <a:cubicBezTo>
                  <a:pt x="14116" y="386"/>
                  <a:pt x="12469" y="-1"/>
                  <a:pt x="10799" y="0"/>
                </a:cubicBezTo>
                <a:cubicBezTo>
                  <a:pt x="9130" y="0"/>
                  <a:pt x="7483" y="386"/>
                  <a:pt x="5989" y="113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800">
              <a:effectLst/>
              <a:ea typeface="宋体" pitchFamily="2" charset="-122"/>
            </a:endParaRPr>
          </a:p>
        </p:txBody>
      </p:sp>
      <p:sp>
        <p:nvSpPr>
          <p:cNvPr id="33796" name="AutoShape 55"/>
          <p:cNvSpPr>
            <a:spLocks noChangeArrowheads="1"/>
          </p:cNvSpPr>
          <p:nvPr/>
        </p:nvSpPr>
        <p:spPr bwMode="auto">
          <a:xfrm rot="5400000">
            <a:off x="-1143000" y="-2071688"/>
            <a:ext cx="5705476" cy="8315325"/>
          </a:xfrm>
          <a:custGeom>
            <a:avLst/>
            <a:gdLst>
              <a:gd name="T0" fmla="*/ 2852738 w 21600"/>
              <a:gd name="T1" fmla="*/ 0 h 21600"/>
              <a:gd name="T2" fmla="*/ 1681530 w 21600"/>
              <a:gd name="T3" fmla="*/ 731441 h 21600"/>
              <a:gd name="T4" fmla="*/ 2852738 w 21600"/>
              <a:gd name="T5" fmla="*/ 660221 h 21600"/>
              <a:gd name="T6" fmla="*/ 4023944 w 21600"/>
              <a:gd name="T7" fmla="*/ 731441 h 21600"/>
              <a:gd name="T8" fmla="*/ 0 60000 65536"/>
              <a:gd name="T9" fmla="*/ 0 60000 65536"/>
              <a:gd name="T10" fmla="*/ 0 60000 65536"/>
              <a:gd name="T11" fmla="*/ 0 60000 65536"/>
              <a:gd name="T12" fmla="*/ 4266 w 21600"/>
              <a:gd name="T13" fmla="*/ 0 h 21600"/>
              <a:gd name="T14" fmla="*/ 17334 w 21600"/>
              <a:gd name="T15" fmla="*/ 356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749" y="2668"/>
                </a:moveTo>
                <a:cubicBezTo>
                  <a:pt x="8007" y="2041"/>
                  <a:pt x="9394" y="1714"/>
                  <a:pt x="10800" y="1715"/>
                </a:cubicBezTo>
                <a:cubicBezTo>
                  <a:pt x="12205" y="1715"/>
                  <a:pt x="13592" y="2041"/>
                  <a:pt x="14850" y="2668"/>
                </a:cubicBezTo>
                <a:lnTo>
                  <a:pt x="15615" y="1133"/>
                </a:lnTo>
                <a:cubicBezTo>
                  <a:pt x="14119" y="387"/>
                  <a:pt x="12471" y="-1"/>
                  <a:pt x="10799" y="0"/>
                </a:cubicBezTo>
                <a:cubicBezTo>
                  <a:pt x="9128" y="0"/>
                  <a:pt x="7480" y="387"/>
                  <a:pt x="5984" y="1133"/>
                </a:cubicBezTo>
                <a:close/>
              </a:path>
            </a:pathLst>
          </a:cu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effectLst/>
            </a:endParaRPr>
          </a:p>
        </p:txBody>
      </p:sp>
      <p:sp>
        <p:nvSpPr>
          <p:cNvPr id="9" name="AutoShape 54"/>
          <p:cNvSpPr>
            <a:spLocks noChangeArrowheads="1"/>
          </p:cNvSpPr>
          <p:nvPr/>
        </p:nvSpPr>
        <p:spPr bwMode="auto">
          <a:xfrm rot="5400000">
            <a:off x="-639762" y="-1423988"/>
            <a:ext cx="4699000" cy="7019925"/>
          </a:xfrm>
          <a:custGeom>
            <a:avLst/>
            <a:gdLst>
              <a:gd name="T0" fmla="*/ 2349500 w 21600"/>
              <a:gd name="T1" fmla="*/ 0 h 21600"/>
              <a:gd name="T2" fmla="*/ 1360317 w 21600"/>
              <a:gd name="T3" fmla="*/ 594094 h 21600"/>
              <a:gd name="T4" fmla="*/ 2349500 w 21600"/>
              <a:gd name="T5" fmla="*/ 482620 h 21600"/>
              <a:gd name="T6" fmla="*/ 3338683 w 21600"/>
              <a:gd name="T7" fmla="*/ 5940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4202 w 21600"/>
              <a:gd name="T13" fmla="*/ 0 h 21600"/>
              <a:gd name="T14" fmla="*/ 17398 w 21600"/>
              <a:gd name="T15" fmla="*/ 342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589" y="2491"/>
                </a:moveTo>
                <a:cubicBezTo>
                  <a:pt x="7894" y="1829"/>
                  <a:pt x="9336" y="1484"/>
                  <a:pt x="10800" y="1485"/>
                </a:cubicBezTo>
                <a:cubicBezTo>
                  <a:pt x="12263" y="1485"/>
                  <a:pt x="13705" y="1829"/>
                  <a:pt x="15010" y="2491"/>
                </a:cubicBezTo>
                <a:lnTo>
                  <a:pt x="15682" y="1166"/>
                </a:lnTo>
                <a:cubicBezTo>
                  <a:pt x="14169" y="399"/>
                  <a:pt x="12496" y="-1"/>
                  <a:pt x="10799" y="0"/>
                </a:cubicBezTo>
                <a:cubicBezTo>
                  <a:pt x="9103" y="0"/>
                  <a:pt x="7430" y="399"/>
                  <a:pt x="5917" y="1166"/>
                </a:cubicBezTo>
                <a:close/>
              </a:path>
            </a:pathLst>
          </a:custGeom>
          <a:solidFill>
            <a:srgbClr val="00B0F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effectLst/>
            </a:endParaRPr>
          </a:p>
        </p:txBody>
      </p:sp>
      <p:sp>
        <p:nvSpPr>
          <p:cNvPr id="33804" name="AutoShape 24"/>
          <p:cNvSpPr>
            <a:spLocks noChangeArrowheads="1"/>
          </p:cNvSpPr>
          <p:nvPr/>
        </p:nvSpPr>
        <p:spPr bwMode="auto">
          <a:xfrm>
            <a:off x="8243888" y="1266825"/>
            <a:ext cx="360362" cy="358775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800">
              <a:effectLst/>
            </a:endParaRPr>
          </a:p>
        </p:txBody>
      </p:sp>
      <p:sp>
        <p:nvSpPr>
          <p:cNvPr id="33842" name="Line 56"/>
          <p:cNvSpPr>
            <a:spLocks noChangeShapeType="1"/>
          </p:cNvSpPr>
          <p:nvPr/>
        </p:nvSpPr>
        <p:spPr bwMode="auto">
          <a:xfrm flipH="1">
            <a:off x="1835150" y="401638"/>
            <a:ext cx="4824413" cy="1657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43" name="Line 56"/>
          <p:cNvSpPr>
            <a:spLocks noChangeShapeType="1"/>
          </p:cNvSpPr>
          <p:nvPr/>
        </p:nvSpPr>
        <p:spPr bwMode="auto">
          <a:xfrm flipH="1" flipV="1">
            <a:off x="1908175" y="2135188"/>
            <a:ext cx="4824413" cy="1654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09" name="Line 9"/>
          <p:cNvSpPr>
            <a:spLocks noChangeShapeType="1"/>
          </p:cNvSpPr>
          <p:nvPr/>
        </p:nvSpPr>
        <p:spPr bwMode="auto">
          <a:xfrm>
            <a:off x="2795588" y="4572000"/>
            <a:ext cx="1587" cy="1385888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10" name="Line 10"/>
          <p:cNvSpPr>
            <a:spLocks noChangeShapeType="1"/>
          </p:cNvSpPr>
          <p:nvPr/>
        </p:nvSpPr>
        <p:spPr bwMode="auto">
          <a:xfrm>
            <a:off x="5099050" y="4572000"/>
            <a:ext cx="1587" cy="1385888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11" name="Rectangle 5"/>
          <p:cNvSpPr>
            <a:spLocks noChangeArrowheads="1"/>
          </p:cNvSpPr>
          <p:nvPr/>
        </p:nvSpPr>
        <p:spPr bwMode="auto">
          <a:xfrm>
            <a:off x="1755775" y="4572000"/>
            <a:ext cx="1997075" cy="13843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effectLst/>
            </a:endParaRPr>
          </a:p>
        </p:txBody>
      </p:sp>
      <p:sp>
        <p:nvSpPr>
          <p:cNvPr id="33812" name="Rectangle 6"/>
          <p:cNvSpPr>
            <a:spLocks noChangeArrowheads="1"/>
          </p:cNvSpPr>
          <p:nvPr/>
        </p:nvSpPr>
        <p:spPr bwMode="auto">
          <a:xfrm>
            <a:off x="2954338" y="4572000"/>
            <a:ext cx="1997075" cy="1384300"/>
          </a:xfrm>
          <a:prstGeom prst="rect">
            <a:avLst/>
          </a:prstGeom>
          <a:solidFill>
            <a:srgbClr val="0000FF"/>
          </a:solidFill>
          <a:ln w="9525">
            <a:solidFill>
              <a:srgbClr val="339966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effectLst/>
            </a:endParaRPr>
          </a:p>
        </p:txBody>
      </p:sp>
      <p:sp>
        <p:nvSpPr>
          <p:cNvPr id="33813" name="Rectangle 7"/>
          <p:cNvSpPr>
            <a:spLocks noChangeArrowheads="1"/>
          </p:cNvSpPr>
          <p:nvPr/>
        </p:nvSpPr>
        <p:spPr bwMode="auto">
          <a:xfrm>
            <a:off x="4230688" y="4572000"/>
            <a:ext cx="1997075" cy="13843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effectLst/>
            </a:endParaRPr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5492750" y="4572000"/>
            <a:ext cx="1614487" cy="1384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800">
              <a:effectLst/>
              <a:ea typeface="宋体" pitchFamily="2" charset="-122"/>
            </a:endParaRPr>
          </a:p>
        </p:txBody>
      </p:sp>
      <p:sp>
        <p:nvSpPr>
          <p:cNvPr id="33815" name="Text Box 11"/>
          <p:cNvSpPr txBox="1">
            <a:spLocks noChangeArrowheads="1"/>
          </p:cNvSpPr>
          <p:nvPr/>
        </p:nvSpPr>
        <p:spPr bwMode="auto">
          <a:xfrm>
            <a:off x="6164263" y="5092700"/>
            <a:ext cx="4635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200">
                <a:solidFill>
                  <a:srgbClr val="1C1C1C"/>
                </a:solidFill>
                <a:effectLst/>
              </a:rPr>
              <a:t>1</a:t>
            </a:r>
          </a:p>
        </p:txBody>
      </p:sp>
      <p:sp>
        <p:nvSpPr>
          <p:cNvPr id="33816" name="Text Box 12"/>
          <p:cNvSpPr txBox="1">
            <a:spLocks noChangeArrowheads="1"/>
          </p:cNvSpPr>
          <p:nvPr/>
        </p:nvSpPr>
        <p:spPr bwMode="auto">
          <a:xfrm>
            <a:off x="2171700" y="5097463"/>
            <a:ext cx="4619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200">
                <a:solidFill>
                  <a:srgbClr val="1C1C1C"/>
                </a:solidFill>
                <a:effectLst/>
              </a:rPr>
              <a:t>4</a:t>
            </a:r>
          </a:p>
        </p:txBody>
      </p:sp>
      <p:sp>
        <p:nvSpPr>
          <p:cNvPr id="33817" name="Text Box 13"/>
          <p:cNvSpPr txBox="1">
            <a:spLocks noChangeArrowheads="1"/>
          </p:cNvSpPr>
          <p:nvPr/>
        </p:nvSpPr>
        <p:spPr bwMode="auto">
          <a:xfrm>
            <a:off x="3449638" y="5092700"/>
            <a:ext cx="4635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200">
                <a:solidFill>
                  <a:srgbClr val="1C1C1C"/>
                </a:solidFill>
                <a:effectLst/>
              </a:rPr>
              <a:t>3</a:t>
            </a:r>
          </a:p>
        </p:txBody>
      </p:sp>
      <p:sp>
        <p:nvSpPr>
          <p:cNvPr id="33818" name="AutoShape 14"/>
          <p:cNvSpPr>
            <a:spLocks noChangeArrowheads="1"/>
          </p:cNvSpPr>
          <p:nvPr/>
        </p:nvSpPr>
        <p:spPr bwMode="auto">
          <a:xfrm>
            <a:off x="5510213" y="5148263"/>
            <a:ext cx="230187" cy="3778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effectLst/>
            </a:endParaRPr>
          </a:p>
        </p:txBody>
      </p:sp>
      <p:sp>
        <p:nvSpPr>
          <p:cNvPr id="33819" name="AutoShape 15"/>
          <p:cNvSpPr>
            <a:spLocks noChangeArrowheads="1"/>
          </p:cNvSpPr>
          <p:nvPr/>
        </p:nvSpPr>
        <p:spPr bwMode="auto">
          <a:xfrm>
            <a:off x="2722563" y="5148263"/>
            <a:ext cx="230187" cy="377825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effectLst/>
            </a:endParaRPr>
          </a:p>
        </p:txBody>
      </p:sp>
      <p:sp>
        <p:nvSpPr>
          <p:cNvPr id="33820" name="Text Box 16"/>
          <p:cNvSpPr txBox="1">
            <a:spLocks noChangeArrowheads="1"/>
          </p:cNvSpPr>
          <p:nvPr/>
        </p:nvSpPr>
        <p:spPr bwMode="auto">
          <a:xfrm>
            <a:off x="5511800" y="5956300"/>
            <a:ext cx="167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 err="1" smtClean="0">
                <a:solidFill>
                  <a:srgbClr val="66FF66"/>
                </a:solidFill>
                <a:effectLst/>
              </a:rPr>
              <a:t>Unshocked</a:t>
            </a:r>
            <a:r>
              <a:rPr lang="en-US" altLang="zh-CN" sz="1800" b="1" dirty="0" smtClean="0">
                <a:solidFill>
                  <a:srgbClr val="66FF66"/>
                </a:solidFill>
                <a:effectLst/>
              </a:rPr>
              <a:t> medium</a:t>
            </a:r>
            <a:endParaRPr lang="en-US" altLang="zh-CN" sz="1800" b="1" dirty="0">
              <a:solidFill>
                <a:srgbClr val="66FF66"/>
              </a:solidFill>
              <a:effectLst/>
            </a:endParaRPr>
          </a:p>
        </p:txBody>
      </p:sp>
      <p:sp>
        <p:nvSpPr>
          <p:cNvPr id="33821" name="Text Box 17"/>
          <p:cNvSpPr txBox="1">
            <a:spLocks noChangeArrowheads="1"/>
          </p:cNvSpPr>
          <p:nvPr/>
        </p:nvSpPr>
        <p:spPr bwMode="auto">
          <a:xfrm>
            <a:off x="4154488" y="5956300"/>
            <a:ext cx="1357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 smtClean="0">
                <a:solidFill>
                  <a:srgbClr val="66FF66"/>
                </a:solidFill>
                <a:effectLst/>
              </a:rPr>
              <a:t>Shocked medium</a:t>
            </a:r>
            <a:endParaRPr lang="en-US" altLang="zh-CN" sz="1800" b="1" dirty="0">
              <a:solidFill>
                <a:srgbClr val="66FF66"/>
              </a:solidFill>
              <a:effectLst/>
            </a:endParaRPr>
          </a:p>
        </p:txBody>
      </p:sp>
      <p:sp>
        <p:nvSpPr>
          <p:cNvPr id="33822" name="Text Box 18"/>
          <p:cNvSpPr txBox="1">
            <a:spLocks noChangeArrowheads="1"/>
          </p:cNvSpPr>
          <p:nvPr/>
        </p:nvSpPr>
        <p:spPr bwMode="auto">
          <a:xfrm>
            <a:off x="2987824" y="5949280"/>
            <a:ext cx="1357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 smtClean="0">
                <a:solidFill>
                  <a:srgbClr val="66FF66"/>
                </a:solidFill>
                <a:effectLst/>
              </a:rPr>
              <a:t>Shocked wind</a:t>
            </a:r>
            <a:endParaRPr lang="en-US" altLang="zh-CN" sz="1800" b="1" dirty="0">
              <a:solidFill>
                <a:srgbClr val="66FF66"/>
              </a:solidFill>
              <a:effectLst/>
            </a:endParaRPr>
          </a:p>
        </p:txBody>
      </p:sp>
      <p:sp>
        <p:nvSpPr>
          <p:cNvPr id="33823" name="Text Box 19"/>
          <p:cNvSpPr txBox="1">
            <a:spLocks noChangeArrowheads="1"/>
          </p:cNvSpPr>
          <p:nvPr/>
        </p:nvSpPr>
        <p:spPr bwMode="auto">
          <a:xfrm>
            <a:off x="1357313" y="5956300"/>
            <a:ext cx="14144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800" b="1" dirty="0" err="1" smtClean="0">
                <a:solidFill>
                  <a:srgbClr val="66FF66"/>
                </a:solidFill>
                <a:effectLst/>
              </a:rPr>
              <a:t>Unshocked</a:t>
            </a:r>
            <a:r>
              <a:rPr lang="en-US" altLang="zh-CN" sz="1800" b="1" dirty="0" smtClean="0">
                <a:solidFill>
                  <a:srgbClr val="66FF66"/>
                </a:solidFill>
                <a:effectLst/>
              </a:rPr>
              <a:t> wind</a:t>
            </a:r>
            <a:endParaRPr lang="en-US" altLang="zh-CN" sz="1800" b="1" dirty="0">
              <a:solidFill>
                <a:srgbClr val="66FF66"/>
              </a:solidFill>
              <a:effectLst/>
            </a:endParaRPr>
          </a:p>
        </p:txBody>
      </p:sp>
      <p:sp>
        <p:nvSpPr>
          <p:cNvPr id="33827" name="Text Box 29"/>
          <p:cNvSpPr txBox="1">
            <a:spLocks noChangeArrowheads="1"/>
          </p:cNvSpPr>
          <p:nvPr/>
        </p:nvSpPr>
        <p:spPr bwMode="auto">
          <a:xfrm>
            <a:off x="4724400" y="5097463"/>
            <a:ext cx="4635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200">
                <a:solidFill>
                  <a:srgbClr val="1C1C1C"/>
                </a:solidFill>
                <a:effectLst/>
              </a:rPr>
              <a:t>2</a:t>
            </a:r>
          </a:p>
        </p:txBody>
      </p:sp>
      <p:sp>
        <p:nvSpPr>
          <p:cNvPr id="33847" name="Line 55"/>
          <p:cNvSpPr>
            <a:spLocks noChangeShapeType="1"/>
          </p:cNvSpPr>
          <p:nvPr/>
        </p:nvSpPr>
        <p:spPr bwMode="auto">
          <a:xfrm>
            <a:off x="2987675" y="4581525"/>
            <a:ext cx="0" cy="1368425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3848" name="Line 56"/>
          <p:cNvSpPr>
            <a:spLocks noChangeShapeType="1"/>
          </p:cNvSpPr>
          <p:nvPr/>
        </p:nvSpPr>
        <p:spPr bwMode="auto">
          <a:xfrm>
            <a:off x="5508625" y="4581525"/>
            <a:ext cx="0" cy="1368425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2987676" y="4221158"/>
            <a:ext cx="2520950" cy="287337"/>
            <a:chOff x="1882" y="2659"/>
            <a:chExt cx="1588" cy="181"/>
          </a:xfrm>
        </p:grpSpPr>
        <p:sp>
          <p:nvSpPr>
            <p:cNvPr id="33850" name="Line 58"/>
            <p:cNvSpPr>
              <a:spLocks noChangeShapeType="1"/>
            </p:cNvSpPr>
            <p:nvPr/>
          </p:nvSpPr>
          <p:spPr bwMode="auto">
            <a:xfrm flipV="1">
              <a:off x="1882" y="2659"/>
              <a:ext cx="136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1" name="Line 59"/>
            <p:cNvSpPr>
              <a:spLocks noChangeShapeType="1"/>
            </p:cNvSpPr>
            <p:nvPr/>
          </p:nvSpPr>
          <p:spPr bwMode="auto">
            <a:xfrm flipH="1" flipV="1">
              <a:off x="3379" y="2659"/>
              <a:ext cx="9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4859338" y="1411288"/>
            <a:ext cx="4249738" cy="1079500"/>
            <a:chOff x="3061" y="1752"/>
            <a:chExt cx="2677" cy="680"/>
          </a:xfrm>
        </p:grpSpPr>
        <p:grpSp>
          <p:nvGrpSpPr>
            <p:cNvPr id="8" name="Group 50"/>
            <p:cNvGrpSpPr>
              <a:grpSpLocks/>
            </p:cNvGrpSpPr>
            <p:nvPr/>
          </p:nvGrpSpPr>
          <p:grpSpPr bwMode="auto">
            <a:xfrm>
              <a:off x="5058" y="1752"/>
              <a:ext cx="680" cy="680"/>
              <a:chOff x="4785" y="1707"/>
              <a:chExt cx="680" cy="680"/>
            </a:xfrm>
          </p:grpSpPr>
          <p:sp>
            <p:nvSpPr>
              <p:cNvPr id="33831" name="Line 46"/>
              <p:cNvSpPr>
                <a:spLocks noChangeShapeType="1"/>
              </p:cNvSpPr>
              <p:nvPr/>
            </p:nvSpPr>
            <p:spPr bwMode="auto">
              <a:xfrm>
                <a:off x="4830" y="1934"/>
                <a:ext cx="227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32" name="Line 44"/>
              <p:cNvSpPr>
                <a:spLocks noChangeShapeType="1"/>
              </p:cNvSpPr>
              <p:nvPr/>
            </p:nvSpPr>
            <p:spPr bwMode="auto">
              <a:xfrm>
                <a:off x="4785" y="1707"/>
                <a:ext cx="0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33" name="Line 45"/>
              <p:cNvSpPr>
                <a:spLocks noChangeShapeType="1"/>
              </p:cNvSpPr>
              <p:nvPr/>
            </p:nvSpPr>
            <p:spPr bwMode="auto">
              <a:xfrm>
                <a:off x="4785" y="2387"/>
                <a:ext cx="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34" name="Line 47"/>
              <p:cNvSpPr>
                <a:spLocks noChangeShapeType="1"/>
              </p:cNvSpPr>
              <p:nvPr/>
            </p:nvSpPr>
            <p:spPr bwMode="auto">
              <a:xfrm>
                <a:off x="5057" y="1979"/>
                <a:ext cx="181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35" name="Line 48"/>
              <p:cNvSpPr>
                <a:spLocks noChangeShapeType="1"/>
              </p:cNvSpPr>
              <p:nvPr/>
            </p:nvSpPr>
            <p:spPr bwMode="auto">
              <a:xfrm>
                <a:off x="5238" y="2070"/>
                <a:ext cx="136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3829" name="Freeform 59"/>
            <p:cNvSpPr>
              <a:spLocks/>
            </p:cNvSpPr>
            <p:nvPr/>
          </p:nvSpPr>
          <p:spPr bwMode="auto">
            <a:xfrm rot="-1198987">
              <a:off x="3424" y="1797"/>
              <a:ext cx="454" cy="45"/>
            </a:xfrm>
            <a:custGeom>
              <a:avLst/>
              <a:gdLst>
                <a:gd name="T0" fmla="*/ 0 w 2359"/>
                <a:gd name="T1" fmla="*/ 0 h 461"/>
                <a:gd name="T2" fmla="*/ 227 w 2359"/>
                <a:gd name="T3" fmla="*/ 453 h 461"/>
                <a:gd name="T4" fmla="*/ 454 w 2359"/>
                <a:gd name="T5" fmla="*/ 45 h 461"/>
                <a:gd name="T6" fmla="*/ 726 w 2359"/>
                <a:gd name="T7" fmla="*/ 453 h 461"/>
                <a:gd name="T8" fmla="*/ 907 w 2359"/>
                <a:gd name="T9" fmla="*/ 90 h 461"/>
                <a:gd name="T10" fmla="*/ 1180 w 2359"/>
                <a:gd name="T11" fmla="*/ 453 h 461"/>
                <a:gd name="T12" fmla="*/ 1361 w 2359"/>
                <a:gd name="T13" fmla="*/ 90 h 461"/>
                <a:gd name="T14" fmla="*/ 1633 w 2359"/>
                <a:gd name="T15" fmla="*/ 453 h 461"/>
                <a:gd name="T16" fmla="*/ 1860 w 2359"/>
                <a:gd name="T17" fmla="*/ 136 h 461"/>
                <a:gd name="T18" fmla="*/ 2087 w 2359"/>
                <a:gd name="T19" fmla="*/ 317 h 461"/>
                <a:gd name="T20" fmla="*/ 2177 w 2359"/>
                <a:gd name="T21" fmla="*/ 317 h 461"/>
                <a:gd name="T22" fmla="*/ 2359 w 2359"/>
                <a:gd name="T23" fmla="*/ 317 h 4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59"/>
                <a:gd name="T37" fmla="*/ 0 h 461"/>
                <a:gd name="T38" fmla="*/ 2359 w 2359"/>
                <a:gd name="T39" fmla="*/ 461 h 4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59" h="461">
                  <a:moveTo>
                    <a:pt x="0" y="0"/>
                  </a:moveTo>
                  <a:cubicBezTo>
                    <a:pt x="75" y="222"/>
                    <a:pt x="151" y="445"/>
                    <a:pt x="227" y="453"/>
                  </a:cubicBezTo>
                  <a:cubicBezTo>
                    <a:pt x="303" y="461"/>
                    <a:pt x="371" y="45"/>
                    <a:pt x="454" y="45"/>
                  </a:cubicBezTo>
                  <a:cubicBezTo>
                    <a:pt x="537" y="45"/>
                    <a:pt x="651" y="446"/>
                    <a:pt x="726" y="453"/>
                  </a:cubicBezTo>
                  <a:cubicBezTo>
                    <a:pt x="801" y="460"/>
                    <a:pt x="831" y="90"/>
                    <a:pt x="907" y="90"/>
                  </a:cubicBezTo>
                  <a:cubicBezTo>
                    <a:pt x="983" y="90"/>
                    <a:pt x="1104" y="453"/>
                    <a:pt x="1180" y="453"/>
                  </a:cubicBezTo>
                  <a:cubicBezTo>
                    <a:pt x="1256" y="453"/>
                    <a:pt x="1286" y="90"/>
                    <a:pt x="1361" y="90"/>
                  </a:cubicBezTo>
                  <a:cubicBezTo>
                    <a:pt x="1436" y="90"/>
                    <a:pt x="1550" y="445"/>
                    <a:pt x="1633" y="453"/>
                  </a:cubicBezTo>
                  <a:cubicBezTo>
                    <a:pt x="1716" y="461"/>
                    <a:pt x="1784" y="159"/>
                    <a:pt x="1860" y="136"/>
                  </a:cubicBezTo>
                  <a:cubicBezTo>
                    <a:pt x="1936" y="113"/>
                    <a:pt x="2034" y="287"/>
                    <a:pt x="2087" y="317"/>
                  </a:cubicBezTo>
                  <a:cubicBezTo>
                    <a:pt x="2140" y="347"/>
                    <a:pt x="2132" y="317"/>
                    <a:pt x="2177" y="317"/>
                  </a:cubicBezTo>
                  <a:cubicBezTo>
                    <a:pt x="2222" y="317"/>
                    <a:pt x="2329" y="317"/>
                    <a:pt x="2359" y="317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zh-CN" altLang="en-US" sz="1800">
                <a:effectLst/>
              </a:endParaRPr>
            </a:p>
          </p:txBody>
        </p:sp>
        <p:sp>
          <p:nvSpPr>
            <p:cNvPr id="33830" name="Freeform 60"/>
            <p:cNvSpPr>
              <a:spLocks/>
            </p:cNvSpPr>
            <p:nvPr/>
          </p:nvSpPr>
          <p:spPr bwMode="auto">
            <a:xfrm rot="950987">
              <a:off x="3061" y="2296"/>
              <a:ext cx="454" cy="45"/>
            </a:xfrm>
            <a:custGeom>
              <a:avLst/>
              <a:gdLst>
                <a:gd name="T0" fmla="*/ 0 w 2359"/>
                <a:gd name="T1" fmla="*/ 0 h 461"/>
                <a:gd name="T2" fmla="*/ 227 w 2359"/>
                <a:gd name="T3" fmla="*/ 453 h 461"/>
                <a:gd name="T4" fmla="*/ 454 w 2359"/>
                <a:gd name="T5" fmla="*/ 45 h 461"/>
                <a:gd name="T6" fmla="*/ 726 w 2359"/>
                <a:gd name="T7" fmla="*/ 453 h 461"/>
                <a:gd name="T8" fmla="*/ 907 w 2359"/>
                <a:gd name="T9" fmla="*/ 90 h 461"/>
                <a:gd name="T10" fmla="*/ 1180 w 2359"/>
                <a:gd name="T11" fmla="*/ 453 h 461"/>
                <a:gd name="T12" fmla="*/ 1361 w 2359"/>
                <a:gd name="T13" fmla="*/ 90 h 461"/>
                <a:gd name="T14" fmla="*/ 1633 w 2359"/>
                <a:gd name="T15" fmla="*/ 453 h 461"/>
                <a:gd name="T16" fmla="*/ 1860 w 2359"/>
                <a:gd name="T17" fmla="*/ 136 h 461"/>
                <a:gd name="T18" fmla="*/ 2087 w 2359"/>
                <a:gd name="T19" fmla="*/ 317 h 461"/>
                <a:gd name="T20" fmla="*/ 2177 w 2359"/>
                <a:gd name="T21" fmla="*/ 317 h 461"/>
                <a:gd name="T22" fmla="*/ 2359 w 2359"/>
                <a:gd name="T23" fmla="*/ 317 h 4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59"/>
                <a:gd name="T37" fmla="*/ 0 h 461"/>
                <a:gd name="T38" fmla="*/ 2359 w 2359"/>
                <a:gd name="T39" fmla="*/ 461 h 4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59" h="461">
                  <a:moveTo>
                    <a:pt x="0" y="0"/>
                  </a:moveTo>
                  <a:cubicBezTo>
                    <a:pt x="75" y="222"/>
                    <a:pt x="151" y="445"/>
                    <a:pt x="227" y="453"/>
                  </a:cubicBezTo>
                  <a:cubicBezTo>
                    <a:pt x="303" y="461"/>
                    <a:pt x="371" y="45"/>
                    <a:pt x="454" y="45"/>
                  </a:cubicBezTo>
                  <a:cubicBezTo>
                    <a:pt x="537" y="45"/>
                    <a:pt x="651" y="446"/>
                    <a:pt x="726" y="453"/>
                  </a:cubicBezTo>
                  <a:cubicBezTo>
                    <a:pt x="801" y="460"/>
                    <a:pt x="831" y="90"/>
                    <a:pt x="907" y="90"/>
                  </a:cubicBezTo>
                  <a:cubicBezTo>
                    <a:pt x="983" y="90"/>
                    <a:pt x="1104" y="453"/>
                    <a:pt x="1180" y="453"/>
                  </a:cubicBezTo>
                  <a:cubicBezTo>
                    <a:pt x="1256" y="453"/>
                    <a:pt x="1286" y="90"/>
                    <a:pt x="1361" y="90"/>
                  </a:cubicBezTo>
                  <a:cubicBezTo>
                    <a:pt x="1436" y="90"/>
                    <a:pt x="1550" y="445"/>
                    <a:pt x="1633" y="453"/>
                  </a:cubicBezTo>
                  <a:cubicBezTo>
                    <a:pt x="1716" y="461"/>
                    <a:pt x="1784" y="159"/>
                    <a:pt x="1860" y="136"/>
                  </a:cubicBezTo>
                  <a:cubicBezTo>
                    <a:pt x="1936" y="113"/>
                    <a:pt x="2034" y="287"/>
                    <a:pt x="2087" y="317"/>
                  </a:cubicBezTo>
                  <a:cubicBezTo>
                    <a:pt x="2140" y="347"/>
                    <a:pt x="2132" y="317"/>
                    <a:pt x="2177" y="317"/>
                  </a:cubicBezTo>
                  <a:cubicBezTo>
                    <a:pt x="2222" y="317"/>
                    <a:pt x="2329" y="317"/>
                    <a:pt x="2359" y="317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zh-CN" altLang="en-US" sz="1800">
                <a:effectLst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043608" y="378904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Wind termination shock</a:t>
            </a:r>
            <a:endParaRPr lang="zh-CN" alt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4499992" y="378904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GRB external shock</a:t>
            </a:r>
            <a:endParaRPr lang="zh-CN" altLang="en-US" sz="2400" dirty="0"/>
          </a:p>
        </p:txBody>
      </p:sp>
      <p:sp>
        <p:nvSpPr>
          <p:cNvPr id="42" name="矩形 41"/>
          <p:cNvSpPr/>
          <p:nvPr/>
        </p:nvSpPr>
        <p:spPr>
          <a:xfrm>
            <a:off x="7164288" y="4293096"/>
            <a:ext cx="1789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Yu &amp; Dai (2007)</a:t>
            </a:r>
            <a:endParaRPr lang="en-US" altLang="zh-CN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1 Background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41243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4248472" cy="356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951658"/>
            <a:ext cx="5933703" cy="190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62" y="260648"/>
            <a:ext cx="6191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62" y="1484784"/>
            <a:ext cx="42386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262" y="2708920"/>
            <a:ext cx="27051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262" y="3861048"/>
            <a:ext cx="39243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2996952"/>
            <a:ext cx="4739260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251520" y="5877272"/>
            <a:ext cx="27746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Yu &amp; Dai (2007)</a:t>
            </a:r>
          </a:p>
          <a:p>
            <a:r>
              <a:rPr lang="en-US" altLang="zh-CN" sz="20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Mao, Yu, Dai et al. (2010)</a:t>
            </a:r>
            <a:endParaRPr lang="en-US" altLang="zh-CN" sz="2000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6210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564904"/>
            <a:ext cx="66865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77072"/>
            <a:ext cx="60674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373216"/>
            <a:ext cx="3257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807" y="1847503"/>
            <a:ext cx="9182807" cy="501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60648"/>
            <a:ext cx="3804267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central objects of SOME gamma-ray bursts could be millisecond </a:t>
            </a:r>
            <a:r>
              <a:rPr lang="en-US" altLang="zh-CN" dirty="0" err="1" smtClean="0"/>
              <a:t>magnetars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Some x-ray afterglow emission could be directly produced by </a:t>
            </a:r>
            <a:r>
              <a:rPr lang="en-US" altLang="zh-CN" dirty="0" err="1" smtClean="0"/>
              <a:t>magnetar</a:t>
            </a:r>
            <a:r>
              <a:rPr lang="en-US" altLang="zh-CN" dirty="0" smtClean="0"/>
              <a:t> winds, rather than the external shock.</a:t>
            </a:r>
          </a:p>
          <a:p>
            <a:r>
              <a:rPr lang="en-US" altLang="zh-CN" dirty="0" smtClean="0"/>
              <a:t>We may be able to derive the properties of some newly born </a:t>
            </a:r>
            <a:r>
              <a:rPr lang="en-US" altLang="zh-CN" dirty="0" err="1" smtClean="0"/>
              <a:t>magnetars</a:t>
            </a:r>
            <a:r>
              <a:rPr lang="en-US" altLang="zh-CN" dirty="0" smtClean="0"/>
              <a:t> from some observational GRB afterglow data.</a:t>
            </a:r>
          </a:p>
          <a:p>
            <a:r>
              <a:rPr lang="en-US" altLang="zh-CN" dirty="0" smtClean="0"/>
              <a:t>More careful calculations are needed.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87824" y="1844824"/>
            <a:ext cx="3525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you!</a:t>
            </a:r>
            <a:endParaRPr lang="zh-CN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827584" y="1268760"/>
            <a:ext cx="7992888" cy="3312368"/>
            <a:chOff x="1331640" y="1700808"/>
            <a:chExt cx="6715968" cy="2714625"/>
          </a:xfrm>
        </p:grpSpPr>
        <p:pic>
          <p:nvPicPr>
            <p:cNvPr id="2560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4008" y="1700808"/>
              <a:ext cx="34036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1640" y="1700808"/>
              <a:ext cx="34290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5373216"/>
            <a:ext cx="31813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basic properties of GRBs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1560" y="472514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Spectrum</a:t>
            </a:r>
            <a:endParaRPr lang="zh-CN" alt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716016" y="472514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Light curve</a:t>
            </a:r>
            <a:endParaRPr lang="zh-CN" altLang="en-US" sz="2800" dirty="0"/>
          </a:p>
        </p:txBody>
      </p:sp>
      <p:grpSp>
        <p:nvGrpSpPr>
          <p:cNvPr id="18" name="组合 17"/>
          <p:cNvGrpSpPr/>
          <p:nvPr/>
        </p:nvGrpSpPr>
        <p:grpSpPr>
          <a:xfrm>
            <a:off x="1547664" y="2132856"/>
            <a:ext cx="6324600" cy="4431357"/>
            <a:chOff x="1547664" y="2132856"/>
            <a:chExt cx="6324600" cy="4431357"/>
          </a:xfrm>
        </p:grpSpPr>
        <p:pic>
          <p:nvPicPr>
            <p:cNvPr id="25606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47664" y="6021288"/>
              <a:ext cx="6324600" cy="542925"/>
            </a:xfrm>
            <a:prstGeom prst="rect">
              <a:avLst/>
            </a:prstGeom>
            <a:noFill/>
            <a:ln w="57150">
              <a:solidFill>
                <a:srgbClr val="00B0F0"/>
              </a:solidFill>
              <a:miter lim="800000"/>
              <a:headEnd/>
              <a:tailEnd/>
            </a:ln>
          </p:spPr>
        </p:pic>
        <p:pic>
          <p:nvPicPr>
            <p:cNvPr id="25608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00192" y="5373216"/>
              <a:ext cx="157162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" descr="fig1_L_270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95736" y="2132856"/>
              <a:ext cx="5327650" cy="309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44228"/>
            <a:ext cx="4303365" cy="54324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1691681" y="2924944"/>
            <a:ext cx="7164287" cy="3645987"/>
            <a:chOff x="1691681" y="2801984"/>
            <a:chExt cx="7164287" cy="3830095"/>
          </a:xfrm>
        </p:grpSpPr>
        <p:grpSp>
          <p:nvGrpSpPr>
            <p:cNvPr id="11" name="组合 10"/>
            <p:cNvGrpSpPr/>
            <p:nvPr/>
          </p:nvGrpSpPr>
          <p:grpSpPr>
            <a:xfrm>
              <a:off x="1691681" y="2801984"/>
              <a:ext cx="3816424" cy="2579426"/>
              <a:chOff x="1992573" y="2538484"/>
              <a:chExt cx="3803563" cy="2579426"/>
            </a:xfrm>
          </p:grpSpPr>
          <p:cxnSp>
            <p:nvCxnSpPr>
              <p:cNvPr id="7" name="曲线连接符 6"/>
              <p:cNvCxnSpPr/>
              <p:nvPr/>
            </p:nvCxnSpPr>
            <p:spPr>
              <a:xfrm flipV="1">
                <a:off x="4139952" y="3501008"/>
                <a:ext cx="1656184" cy="1584176"/>
              </a:xfrm>
              <a:prstGeom prst="curvedConnector3">
                <a:avLst>
                  <a:gd name="adj1" fmla="val 50000"/>
                </a:avLst>
              </a:prstGeom>
              <a:ln w="41275" cmpd="sng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任意多边形 8"/>
              <p:cNvSpPr/>
              <p:nvPr/>
            </p:nvSpPr>
            <p:spPr>
              <a:xfrm>
                <a:off x="1992573" y="2538484"/>
                <a:ext cx="3803563" cy="2579426"/>
              </a:xfrm>
              <a:custGeom>
                <a:avLst/>
                <a:gdLst>
                  <a:gd name="connsiteX0" fmla="*/ 0 w 4735773"/>
                  <a:gd name="connsiteY0" fmla="*/ 2579426 h 2579426"/>
                  <a:gd name="connsiteX1" fmla="*/ 1214651 w 4735773"/>
                  <a:gd name="connsiteY1" fmla="*/ 368489 h 2579426"/>
                  <a:gd name="connsiteX2" fmla="*/ 4735773 w 4735773"/>
                  <a:gd name="connsiteY2" fmla="*/ 368489 h 2579426"/>
                  <a:gd name="connsiteX3" fmla="*/ 4735773 w 4735773"/>
                  <a:gd name="connsiteY3" fmla="*/ 368489 h 2579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35773" h="2579426">
                    <a:moveTo>
                      <a:pt x="0" y="2579426"/>
                    </a:moveTo>
                    <a:cubicBezTo>
                      <a:pt x="212678" y="1658202"/>
                      <a:pt x="425356" y="736978"/>
                      <a:pt x="1214651" y="368489"/>
                    </a:cubicBezTo>
                    <a:cubicBezTo>
                      <a:pt x="2003946" y="0"/>
                      <a:pt x="4735773" y="368489"/>
                      <a:pt x="4735773" y="368489"/>
                    </a:cubicBezTo>
                    <a:lnTo>
                      <a:pt x="4735773" y="368489"/>
                    </a:lnTo>
                  </a:path>
                </a:pathLst>
              </a:custGeom>
              <a:ln w="41275" cmpd="sng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 w="57150">
                    <a:noFill/>
                  </a:ln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652120" y="2877628"/>
              <a:ext cx="320384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/>
                <a:t>What is the remnant central  compact object?</a:t>
              </a:r>
              <a:endParaRPr lang="zh-CN" altLang="en-US" sz="3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08104" y="4693087"/>
              <a:ext cx="320384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smtClean="0">
                  <a:solidFill>
                    <a:srgbClr val="FFFF00"/>
                  </a:solidFill>
                </a:rPr>
                <a:t>Black Hole </a:t>
              </a:r>
            </a:p>
            <a:p>
              <a:pPr algn="ctr"/>
              <a:r>
                <a:rPr lang="en-US" altLang="zh-CN" sz="4000" dirty="0" smtClean="0">
                  <a:solidFill>
                    <a:srgbClr val="FFFF00"/>
                  </a:solidFill>
                </a:rPr>
                <a:t>or </a:t>
              </a:r>
            </a:p>
            <a:p>
              <a:pPr algn="ctr"/>
              <a:r>
                <a:rPr lang="en-US" altLang="zh-CN" sz="4000" dirty="0" smtClean="0">
                  <a:solidFill>
                    <a:srgbClr val="FFFF00"/>
                  </a:solidFill>
                </a:rPr>
                <a:t>Neutron Star?</a:t>
              </a:r>
              <a:endParaRPr lang="zh-CN" altLang="en-US" sz="4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9144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华文楷体" pitchFamily="2" charset="-122"/>
              </a:rPr>
              <a:t>Two possible progenitors </a:t>
            </a:r>
            <a:r>
              <a:rPr lang="zh-CN" alt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华文楷体" pitchFamily="2" charset="-122"/>
              </a:rPr>
              <a:t/>
            </a:r>
            <a:br>
              <a:rPr lang="zh-CN" alt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华文楷体" pitchFamily="2" charset="-122"/>
              </a:rPr>
            </a:br>
            <a:endParaRPr lang="zh-CN" alt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2770" name="Picture 2" descr="http://astronomy.swin.edu.au/cms/imagedb/albums/userpics/gammaraybursttypes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980728"/>
            <a:ext cx="2448272" cy="1940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351" y="1556792"/>
            <a:ext cx="4127224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grb_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48496" y="3789040"/>
            <a:ext cx="4989615" cy="272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 bwMode="auto">
          <a:xfrm>
            <a:off x="0" y="0"/>
            <a:ext cx="125963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effectLst/>
            </a:endParaRPr>
          </a:p>
        </p:txBody>
      </p:sp>
      <p:grpSp>
        <p:nvGrpSpPr>
          <p:cNvPr id="5" name="组合 38"/>
          <p:cNvGrpSpPr>
            <a:grpSpLocks/>
          </p:cNvGrpSpPr>
          <p:nvPr/>
        </p:nvGrpSpPr>
        <p:grpSpPr bwMode="auto">
          <a:xfrm>
            <a:off x="755650" y="908050"/>
            <a:ext cx="3271585" cy="2459038"/>
            <a:chOff x="142844" y="142852"/>
            <a:chExt cx="3826117" cy="3079341"/>
          </a:xfrm>
        </p:grpSpPr>
        <p:grpSp>
          <p:nvGrpSpPr>
            <p:cNvPr id="6" name="组合 33"/>
            <p:cNvGrpSpPr>
              <a:grpSpLocks/>
            </p:cNvGrpSpPr>
            <p:nvPr/>
          </p:nvGrpSpPr>
          <p:grpSpPr bwMode="auto">
            <a:xfrm>
              <a:off x="142844" y="142852"/>
              <a:ext cx="3826117" cy="3079341"/>
              <a:chOff x="142844" y="142852"/>
              <a:chExt cx="3826117" cy="3079341"/>
            </a:xfrm>
          </p:grpSpPr>
          <p:grpSp>
            <p:nvGrpSpPr>
              <p:cNvPr id="7" name="组合 30"/>
              <p:cNvGrpSpPr>
                <a:grpSpLocks/>
              </p:cNvGrpSpPr>
              <p:nvPr/>
            </p:nvGrpSpPr>
            <p:grpSpPr bwMode="auto">
              <a:xfrm>
                <a:off x="357158" y="500042"/>
                <a:ext cx="3286148" cy="2428892"/>
                <a:chOff x="357158" y="142852"/>
                <a:chExt cx="3286148" cy="2428892"/>
              </a:xfrm>
            </p:grpSpPr>
            <p:cxnSp>
              <p:nvCxnSpPr>
                <p:cNvPr id="15" name="肘形连接符 14"/>
                <p:cNvCxnSpPr/>
                <p:nvPr/>
              </p:nvCxnSpPr>
              <p:spPr>
                <a:xfrm>
                  <a:off x="356351" y="286626"/>
                  <a:ext cx="3288003" cy="2284159"/>
                </a:xfrm>
                <a:prstGeom prst="bentConnector3">
                  <a:avLst>
                    <a:gd name="adj1" fmla="val 33"/>
                  </a:avLst>
                </a:prstGeom>
                <a:ln w="38100">
                  <a:solidFill>
                    <a:srgbClr val="66FF33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任意多边形 25"/>
                <p:cNvSpPr/>
                <p:nvPr/>
              </p:nvSpPr>
              <p:spPr>
                <a:xfrm>
                  <a:off x="642264" y="143493"/>
                  <a:ext cx="571827" cy="1127170"/>
                </a:xfrm>
                <a:custGeom>
                  <a:avLst/>
                  <a:gdLst>
                    <a:gd name="connsiteX0" fmla="*/ 8624 w 2201218"/>
                    <a:gd name="connsiteY0" fmla="*/ 754007 h 1127633"/>
                    <a:gd name="connsiteX1" fmla="*/ 38121 w 2201218"/>
                    <a:gd name="connsiteY1" fmla="*/ 695013 h 1127633"/>
                    <a:gd name="connsiteX2" fmla="*/ 57786 w 2201218"/>
                    <a:gd name="connsiteY2" fmla="*/ 645852 h 1127633"/>
                    <a:gd name="connsiteX3" fmla="*/ 77450 w 2201218"/>
                    <a:gd name="connsiteY3" fmla="*/ 508201 h 1127633"/>
                    <a:gd name="connsiteX4" fmla="*/ 97115 w 2201218"/>
                    <a:gd name="connsiteY4" fmla="*/ 439375 h 1127633"/>
                    <a:gd name="connsiteX5" fmla="*/ 106947 w 2201218"/>
                    <a:gd name="connsiteY5" fmla="*/ 380381 h 1127633"/>
                    <a:gd name="connsiteX6" fmla="*/ 126612 w 2201218"/>
                    <a:gd name="connsiteY6" fmla="*/ 331220 h 1127633"/>
                    <a:gd name="connsiteX7" fmla="*/ 146276 w 2201218"/>
                    <a:gd name="connsiteY7" fmla="*/ 272226 h 1127633"/>
                    <a:gd name="connsiteX8" fmla="*/ 165941 w 2201218"/>
                    <a:gd name="connsiteY8" fmla="*/ 173904 h 1127633"/>
                    <a:gd name="connsiteX9" fmla="*/ 185605 w 2201218"/>
                    <a:gd name="connsiteY9" fmla="*/ 262394 h 1127633"/>
                    <a:gd name="connsiteX10" fmla="*/ 205270 w 2201218"/>
                    <a:gd name="connsiteY10" fmla="*/ 321388 h 1127633"/>
                    <a:gd name="connsiteX11" fmla="*/ 215102 w 2201218"/>
                    <a:gd name="connsiteY11" fmla="*/ 459039 h 1127633"/>
                    <a:gd name="connsiteX12" fmla="*/ 224934 w 2201218"/>
                    <a:gd name="connsiteY12" fmla="*/ 557362 h 1127633"/>
                    <a:gd name="connsiteX13" fmla="*/ 244599 w 2201218"/>
                    <a:gd name="connsiteY13" fmla="*/ 518033 h 1127633"/>
                    <a:gd name="connsiteX14" fmla="*/ 254431 w 2201218"/>
                    <a:gd name="connsiteY14" fmla="*/ 488536 h 1127633"/>
                    <a:gd name="connsiteX15" fmla="*/ 264263 w 2201218"/>
                    <a:gd name="connsiteY15" fmla="*/ 449207 h 1127633"/>
                    <a:gd name="connsiteX16" fmla="*/ 283928 w 2201218"/>
                    <a:gd name="connsiteY16" fmla="*/ 419710 h 1127633"/>
                    <a:gd name="connsiteX17" fmla="*/ 303592 w 2201218"/>
                    <a:gd name="connsiteY17" fmla="*/ 370549 h 1127633"/>
                    <a:gd name="connsiteX18" fmla="*/ 333089 w 2201218"/>
                    <a:gd name="connsiteY18" fmla="*/ 301723 h 1127633"/>
                    <a:gd name="connsiteX19" fmla="*/ 342921 w 2201218"/>
                    <a:gd name="connsiteY19" fmla="*/ 183736 h 1127633"/>
                    <a:gd name="connsiteX20" fmla="*/ 382250 w 2201218"/>
                    <a:gd name="connsiteY20" fmla="*/ 114910 h 1127633"/>
                    <a:gd name="connsiteX21" fmla="*/ 392083 w 2201218"/>
                    <a:gd name="connsiteY21" fmla="*/ 75581 h 1127633"/>
                    <a:gd name="connsiteX22" fmla="*/ 401915 w 2201218"/>
                    <a:gd name="connsiteY22" fmla="*/ 16588 h 1127633"/>
                    <a:gd name="connsiteX23" fmla="*/ 411747 w 2201218"/>
                    <a:gd name="connsiteY23" fmla="*/ 105078 h 1127633"/>
                    <a:gd name="connsiteX24" fmla="*/ 441244 w 2201218"/>
                    <a:gd name="connsiteY24" fmla="*/ 232897 h 1127633"/>
                    <a:gd name="connsiteX25" fmla="*/ 451076 w 2201218"/>
                    <a:gd name="connsiteY25" fmla="*/ 390213 h 1127633"/>
                    <a:gd name="connsiteX26" fmla="*/ 460908 w 2201218"/>
                    <a:gd name="connsiteY26" fmla="*/ 459039 h 1127633"/>
                    <a:gd name="connsiteX27" fmla="*/ 470741 w 2201218"/>
                    <a:gd name="connsiteY27" fmla="*/ 1127633 h 1127633"/>
                    <a:gd name="connsiteX28" fmla="*/ 490405 w 2201218"/>
                    <a:gd name="connsiteY28" fmla="*/ 1068639 h 1127633"/>
                    <a:gd name="connsiteX29" fmla="*/ 529734 w 2201218"/>
                    <a:gd name="connsiteY29" fmla="*/ 970317 h 1127633"/>
                    <a:gd name="connsiteX30" fmla="*/ 539566 w 2201218"/>
                    <a:gd name="connsiteY30" fmla="*/ 930988 h 1127633"/>
                    <a:gd name="connsiteX31" fmla="*/ 549399 w 2201218"/>
                    <a:gd name="connsiteY31" fmla="*/ 881826 h 1127633"/>
                    <a:gd name="connsiteX32" fmla="*/ 578895 w 2201218"/>
                    <a:gd name="connsiteY32" fmla="*/ 842497 h 1127633"/>
                    <a:gd name="connsiteX33" fmla="*/ 608392 w 2201218"/>
                    <a:gd name="connsiteY33" fmla="*/ 783504 h 1127633"/>
                    <a:gd name="connsiteX34" fmla="*/ 637889 w 2201218"/>
                    <a:gd name="connsiteY34" fmla="*/ 695013 h 1127633"/>
                    <a:gd name="connsiteX35" fmla="*/ 677218 w 2201218"/>
                    <a:gd name="connsiteY35" fmla="*/ 577026 h 1127633"/>
                    <a:gd name="connsiteX36" fmla="*/ 706715 w 2201218"/>
                    <a:gd name="connsiteY36" fmla="*/ 508201 h 1127633"/>
                    <a:gd name="connsiteX37" fmla="*/ 716547 w 2201218"/>
                    <a:gd name="connsiteY37" fmla="*/ 360717 h 1127633"/>
                    <a:gd name="connsiteX38" fmla="*/ 736212 w 2201218"/>
                    <a:gd name="connsiteY38" fmla="*/ 390213 h 1127633"/>
                    <a:gd name="connsiteX39" fmla="*/ 746044 w 2201218"/>
                    <a:gd name="connsiteY39" fmla="*/ 449207 h 1127633"/>
                    <a:gd name="connsiteX40" fmla="*/ 775541 w 2201218"/>
                    <a:gd name="connsiteY40" fmla="*/ 518033 h 1127633"/>
                    <a:gd name="connsiteX41" fmla="*/ 785373 w 2201218"/>
                    <a:gd name="connsiteY41" fmla="*/ 577026 h 1127633"/>
                    <a:gd name="connsiteX42" fmla="*/ 805037 w 2201218"/>
                    <a:gd name="connsiteY42" fmla="*/ 813001 h 1127633"/>
                    <a:gd name="connsiteX43" fmla="*/ 814870 w 2201218"/>
                    <a:gd name="connsiteY43" fmla="*/ 891659 h 1127633"/>
                    <a:gd name="connsiteX44" fmla="*/ 824702 w 2201218"/>
                    <a:gd name="connsiteY44" fmla="*/ 921155 h 1127633"/>
                    <a:gd name="connsiteX45" fmla="*/ 854199 w 2201218"/>
                    <a:gd name="connsiteY45" fmla="*/ 754007 h 1127633"/>
                    <a:gd name="connsiteX46" fmla="*/ 873863 w 2201218"/>
                    <a:gd name="connsiteY46" fmla="*/ 645852 h 1127633"/>
                    <a:gd name="connsiteX47" fmla="*/ 903360 w 2201218"/>
                    <a:gd name="connsiteY47" fmla="*/ 596691 h 1127633"/>
                    <a:gd name="connsiteX48" fmla="*/ 913192 w 2201218"/>
                    <a:gd name="connsiteY48" fmla="*/ 537697 h 1127633"/>
                    <a:gd name="connsiteX49" fmla="*/ 952521 w 2201218"/>
                    <a:gd name="connsiteY49" fmla="*/ 429542 h 1127633"/>
                    <a:gd name="connsiteX50" fmla="*/ 991850 w 2201218"/>
                    <a:gd name="connsiteY50" fmla="*/ 518033 h 1127633"/>
                    <a:gd name="connsiteX51" fmla="*/ 1001683 w 2201218"/>
                    <a:gd name="connsiteY51" fmla="*/ 547530 h 1127633"/>
                    <a:gd name="connsiteX52" fmla="*/ 1011515 w 2201218"/>
                    <a:gd name="connsiteY52" fmla="*/ 577026 h 1127633"/>
                    <a:gd name="connsiteX53" fmla="*/ 1021347 w 2201218"/>
                    <a:gd name="connsiteY53" fmla="*/ 636020 h 1127633"/>
                    <a:gd name="connsiteX54" fmla="*/ 1031179 w 2201218"/>
                    <a:gd name="connsiteY54" fmla="*/ 665517 h 1127633"/>
                    <a:gd name="connsiteX55" fmla="*/ 1050844 w 2201218"/>
                    <a:gd name="connsiteY55" fmla="*/ 518033 h 1127633"/>
                    <a:gd name="connsiteX56" fmla="*/ 1080341 w 2201218"/>
                    <a:gd name="connsiteY56" fmla="*/ 429542 h 1127633"/>
                    <a:gd name="connsiteX57" fmla="*/ 1109837 w 2201218"/>
                    <a:gd name="connsiteY57" fmla="*/ 350884 h 1127633"/>
                    <a:gd name="connsiteX58" fmla="*/ 1139334 w 2201218"/>
                    <a:gd name="connsiteY58" fmla="*/ 291891 h 1127633"/>
                    <a:gd name="connsiteX59" fmla="*/ 1149166 w 2201218"/>
                    <a:gd name="connsiteY59" fmla="*/ 223065 h 1127633"/>
                    <a:gd name="connsiteX60" fmla="*/ 1158999 w 2201218"/>
                    <a:gd name="connsiteY60" fmla="*/ 183736 h 1127633"/>
                    <a:gd name="connsiteX61" fmla="*/ 1178663 w 2201218"/>
                    <a:gd name="connsiteY61" fmla="*/ 213233 h 1127633"/>
                    <a:gd name="connsiteX62" fmla="*/ 1198328 w 2201218"/>
                    <a:gd name="connsiteY62" fmla="*/ 311555 h 1127633"/>
                    <a:gd name="connsiteX63" fmla="*/ 1217992 w 2201218"/>
                    <a:gd name="connsiteY63" fmla="*/ 380381 h 1127633"/>
                    <a:gd name="connsiteX64" fmla="*/ 1247489 w 2201218"/>
                    <a:gd name="connsiteY64" fmla="*/ 439375 h 1127633"/>
                    <a:gd name="connsiteX65" fmla="*/ 1267154 w 2201218"/>
                    <a:gd name="connsiteY65" fmla="*/ 498368 h 1127633"/>
                    <a:gd name="connsiteX66" fmla="*/ 1296650 w 2201218"/>
                    <a:gd name="connsiteY66" fmla="*/ 557362 h 1127633"/>
                    <a:gd name="connsiteX67" fmla="*/ 1335979 w 2201218"/>
                    <a:gd name="connsiteY67" fmla="*/ 665517 h 1127633"/>
                    <a:gd name="connsiteX68" fmla="*/ 1365476 w 2201218"/>
                    <a:gd name="connsiteY68" fmla="*/ 724510 h 1127633"/>
                    <a:gd name="connsiteX69" fmla="*/ 1375308 w 2201218"/>
                    <a:gd name="connsiteY69" fmla="*/ 763839 h 1127633"/>
                    <a:gd name="connsiteX70" fmla="*/ 1385141 w 2201218"/>
                    <a:gd name="connsiteY70" fmla="*/ 734342 h 1127633"/>
                    <a:gd name="connsiteX71" fmla="*/ 1394973 w 2201218"/>
                    <a:gd name="connsiteY71" fmla="*/ 449207 h 1127633"/>
                    <a:gd name="connsiteX72" fmla="*/ 1414637 w 2201218"/>
                    <a:gd name="connsiteY72" fmla="*/ 341052 h 1127633"/>
                    <a:gd name="connsiteX73" fmla="*/ 1424470 w 2201218"/>
                    <a:gd name="connsiteY73" fmla="*/ 282059 h 1127633"/>
                    <a:gd name="connsiteX74" fmla="*/ 1434302 w 2201218"/>
                    <a:gd name="connsiteY74" fmla="*/ 252562 h 1127633"/>
                    <a:gd name="connsiteX75" fmla="*/ 1444134 w 2201218"/>
                    <a:gd name="connsiteY75" fmla="*/ 213233 h 1127633"/>
                    <a:gd name="connsiteX76" fmla="*/ 1453966 w 2201218"/>
                    <a:gd name="connsiteY76" fmla="*/ 242730 h 1127633"/>
                    <a:gd name="connsiteX77" fmla="*/ 1503128 w 2201218"/>
                    <a:gd name="connsiteY77" fmla="*/ 409878 h 1127633"/>
                    <a:gd name="connsiteX78" fmla="*/ 1532624 w 2201218"/>
                    <a:gd name="connsiteY78" fmla="*/ 459039 h 1127633"/>
                    <a:gd name="connsiteX79" fmla="*/ 1591618 w 2201218"/>
                    <a:gd name="connsiteY79" fmla="*/ 577026 h 1127633"/>
                    <a:gd name="connsiteX80" fmla="*/ 1601450 w 2201218"/>
                    <a:gd name="connsiteY80" fmla="*/ 626188 h 1127633"/>
                    <a:gd name="connsiteX81" fmla="*/ 1621115 w 2201218"/>
                    <a:gd name="connsiteY81" fmla="*/ 655684 h 1127633"/>
                    <a:gd name="connsiteX82" fmla="*/ 1630947 w 2201218"/>
                    <a:gd name="connsiteY82" fmla="*/ 685181 h 1127633"/>
                    <a:gd name="connsiteX83" fmla="*/ 1650612 w 2201218"/>
                    <a:gd name="connsiteY83" fmla="*/ 724510 h 1127633"/>
                    <a:gd name="connsiteX84" fmla="*/ 1699773 w 2201218"/>
                    <a:gd name="connsiteY84" fmla="*/ 655684 h 1127633"/>
                    <a:gd name="connsiteX85" fmla="*/ 1739102 w 2201218"/>
                    <a:gd name="connsiteY85" fmla="*/ 606523 h 1127633"/>
                    <a:gd name="connsiteX86" fmla="*/ 1758766 w 2201218"/>
                    <a:gd name="connsiteY86" fmla="*/ 557362 h 1127633"/>
                    <a:gd name="connsiteX87" fmla="*/ 1807928 w 2201218"/>
                    <a:gd name="connsiteY87" fmla="*/ 468871 h 1127633"/>
                    <a:gd name="connsiteX88" fmla="*/ 1827592 w 2201218"/>
                    <a:gd name="connsiteY88" fmla="*/ 518033 h 1127633"/>
                    <a:gd name="connsiteX89" fmla="*/ 1847257 w 2201218"/>
                    <a:gd name="connsiteY89" fmla="*/ 586859 h 1127633"/>
                    <a:gd name="connsiteX90" fmla="*/ 1866921 w 2201218"/>
                    <a:gd name="connsiteY90" fmla="*/ 616355 h 1127633"/>
                    <a:gd name="connsiteX91" fmla="*/ 1876754 w 2201218"/>
                    <a:gd name="connsiteY91" fmla="*/ 655684 h 1127633"/>
                    <a:gd name="connsiteX92" fmla="*/ 1886586 w 2201218"/>
                    <a:gd name="connsiteY92" fmla="*/ 685181 h 1127633"/>
                    <a:gd name="connsiteX93" fmla="*/ 1896418 w 2201218"/>
                    <a:gd name="connsiteY93" fmla="*/ 567194 h 1127633"/>
                    <a:gd name="connsiteX94" fmla="*/ 1906250 w 2201218"/>
                    <a:gd name="connsiteY94" fmla="*/ 537697 h 1127633"/>
                    <a:gd name="connsiteX95" fmla="*/ 1916083 w 2201218"/>
                    <a:gd name="connsiteY95" fmla="*/ 498368 h 1127633"/>
                    <a:gd name="connsiteX96" fmla="*/ 1935747 w 2201218"/>
                    <a:gd name="connsiteY96" fmla="*/ 459039 h 1127633"/>
                    <a:gd name="connsiteX97" fmla="*/ 1955412 w 2201218"/>
                    <a:gd name="connsiteY97" fmla="*/ 400046 h 1127633"/>
                    <a:gd name="connsiteX98" fmla="*/ 1984908 w 2201218"/>
                    <a:gd name="connsiteY98" fmla="*/ 419710 h 1127633"/>
                    <a:gd name="connsiteX99" fmla="*/ 2004573 w 2201218"/>
                    <a:gd name="connsiteY99" fmla="*/ 459039 h 1127633"/>
                    <a:gd name="connsiteX100" fmla="*/ 2024237 w 2201218"/>
                    <a:gd name="connsiteY100" fmla="*/ 488536 h 1127633"/>
                    <a:gd name="connsiteX101" fmla="*/ 2043902 w 2201218"/>
                    <a:gd name="connsiteY101" fmla="*/ 527865 h 1127633"/>
                    <a:gd name="connsiteX102" fmla="*/ 2073399 w 2201218"/>
                    <a:gd name="connsiteY102" fmla="*/ 567194 h 1127633"/>
                    <a:gd name="connsiteX103" fmla="*/ 2122560 w 2201218"/>
                    <a:gd name="connsiteY103" fmla="*/ 636020 h 1127633"/>
                    <a:gd name="connsiteX104" fmla="*/ 2161889 w 2201218"/>
                    <a:gd name="connsiteY104" fmla="*/ 675349 h 1127633"/>
                    <a:gd name="connsiteX105" fmla="*/ 2201218 w 2201218"/>
                    <a:gd name="connsiteY105" fmla="*/ 734342 h 1127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2201218" h="1127633">
                      <a:moveTo>
                        <a:pt x="8624" y="754007"/>
                      </a:moveTo>
                      <a:cubicBezTo>
                        <a:pt x="33340" y="679865"/>
                        <a:pt x="0" y="771254"/>
                        <a:pt x="38121" y="695013"/>
                      </a:cubicBezTo>
                      <a:cubicBezTo>
                        <a:pt x="46014" y="679227"/>
                        <a:pt x="51231" y="662239"/>
                        <a:pt x="57786" y="645852"/>
                      </a:cubicBezTo>
                      <a:cubicBezTo>
                        <a:pt x="84400" y="512777"/>
                        <a:pt x="46305" y="710642"/>
                        <a:pt x="77450" y="508201"/>
                      </a:cubicBezTo>
                      <a:cubicBezTo>
                        <a:pt x="80977" y="485276"/>
                        <a:pt x="89774" y="461399"/>
                        <a:pt x="97115" y="439375"/>
                      </a:cubicBezTo>
                      <a:cubicBezTo>
                        <a:pt x="100392" y="419710"/>
                        <a:pt x="101701" y="399614"/>
                        <a:pt x="106947" y="380381"/>
                      </a:cubicBezTo>
                      <a:cubicBezTo>
                        <a:pt x="111591" y="363353"/>
                        <a:pt x="120580" y="347807"/>
                        <a:pt x="126612" y="331220"/>
                      </a:cubicBezTo>
                      <a:cubicBezTo>
                        <a:pt x="133696" y="311740"/>
                        <a:pt x="141249" y="292335"/>
                        <a:pt x="146276" y="272226"/>
                      </a:cubicBezTo>
                      <a:cubicBezTo>
                        <a:pt x="160943" y="213557"/>
                        <a:pt x="153886" y="246226"/>
                        <a:pt x="165941" y="173904"/>
                      </a:cubicBezTo>
                      <a:cubicBezTo>
                        <a:pt x="194074" y="258306"/>
                        <a:pt x="150993" y="123946"/>
                        <a:pt x="185605" y="262394"/>
                      </a:cubicBezTo>
                      <a:cubicBezTo>
                        <a:pt x="190632" y="282504"/>
                        <a:pt x="205270" y="321388"/>
                        <a:pt x="205270" y="321388"/>
                      </a:cubicBezTo>
                      <a:cubicBezTo>
                        <a:pt x="208547" y="367272"/>
                        <a:pt x="211282" y="413197"/>
                        <a:pt x="215102" y="459039"/>
                      </a:cubicBezTo>
                      <a:cubicBezTo>
                        <a:pt x="217837" y="491863"/>
                        <a:pt x="210204" y="527902"/>
                        <a:pt x="224934" y="557362"/>
                      </a:cubicBezTo>
                      <a:cubicBezTo>
                        <a:pt x="231489" y="570472"/>
                        <a:pt x="238825" y="531505"/>
                        <a:pt x="244599" y="518033"/>
                      </a:cubicBezTo>
                      <a:cubicBezTo>
                        <a:pt x="248682" y="508507"/>
                        <a:pt x="251584" y="498501"/>
                        <a:pt x="254431" y="488536"/>
                      </a:cubicBezTo>
                      <a:cubicBezTo>
                        <a:pt x="258143" y="475543"/>
                        <a:pt x="258940" y="461628"/>
                        <a:pt x="264263" y="449207"/>
                      </a:cubicBezTo>
                      <a:cubicBezTo>
                        <a:pt x="268918" y="438345"/>
                        <a:pt x="278643" y="430279"/>
                        <a:pt x="283928" y="419710"/>
                      </a:cubicBezTo>
                      <a:cubicBezTo>
                        <a:pt x="291821" y="403924"/>
                        <a:pt x="296424" y="386677"/>
                        <a:pt x="303592" y="370549"/>
                      </a:cubicBezTo>
                      <a:cubicBezTo>
                        <a:pt x="335992" y="297648"/>
                        <a:pt x="312894" y="362309"/>
                        <a:pt x="333089" y="301723"/>
                      </a:cubicBezTo>
                      <a:cubicBezTo>
                        <a:pt x="336366" y="262394"/>
                        <a:pt x="335648" y="222525"/>
                        <a:pt x="342921" y="183736"/>
                      </a:cubicBezTo>
                      <a:cubicBezTo>
                        <a:pt x="346175" y="166383"/>
                        <a:pt x="371948" y="130364"/>
                        <a:pt x="382250" y="114910"/>
                      </a:cubicBezTo>
                      <a:cubicBezTo>
                        <a:pt x="385528" y="101800"/>
                        <a:pt x="389433" y="88832"/>
                        <a:pt x="392083" y="75581"/>
                      </a:cubicBezTo>
                      <a:cubicBezTo>
                        <a:pt x="395993" y="56033"/>
                        <a:pt x="390857" y="0"/>
                        <a:pt x="401915" y="16588"/>
                      </a:cubicBezTo>
                      <a:cubicBezTo>
                        <a:pt x="418377" y="41282"/>
                        <a:pt x="407550" y="75698"/>
                        <a:pt x="411747" y="105078"/>
                      </a:cubicBezTo>
                      <a:cubicBezTo>
                        <a:pt x="416792" y="140391"/>
                        <a:pt x="433840" y="203280"/>
                        <a:pt x="441244" y="232897"/>
                      </a:cubicBezTo>
                      <a:cubicBezTo>
                        <a:pt x="444521" y="285336"/>
                        <a:pt x="446525" y="337870"/>
                        <a:pt x="451076" y="390213"/>
                      </a:cubicBezTo>
                      <a:cubicBezTo>
                        <a:pt x="453084" y="413301"/>
                        <a:pt x="460290" y="435872"/>
                        <a:pt x="460908" y="459039"/>
                      </a:cubicBezTo>
                      <a:cubicBezTo>
                        <a:pt x="466850" y="681849"/>
                        <a:pt x="467463" y="904768"/>
                        <a:pt x="470741" y="1127633"/>
                      </a:cubicBezTo>
                      <a:cubicBezTo>
                        <a:pt x="477296" y="1107968"/>
                        <a:pt x="481135" y="1087179"/>
                        <a:pt x="490405" y="1068639"/>
                      </a:cubicBezTo>
                      <a:cubicBezTo>
                        <a:pt x="515045" y="1019361"/>
                        <a:pt x="511510" y="1031066"/>
                        <a:pt x="529734" y="970317"/>
                      </a:cubicBezTo>
                      <a:cubicBezTo>
                        <a:pt x="533617" y="957374"/>
                        <a:pt x="536635" y="944179"/>
                        <a:pt x="539566" y="930988"/>
                      </a:cubicBezTo>
                      <a:cubicBezTo>
                        <a:pt x="543191" y="914674"/>
                        <a:pt x="542612" y="897098"/>
                        <a:pt x="549399" y="881826"/>
                      </a:cubicBezTo>
                      <a:cubicBezTo>
                        <a:pt x="556054" y="866851"/>
                        <a:pt x="570464" y="856549"/>
                        <a:pt x="578895" y="842497"/>
                      </a:cubicBezTo>
                      <a:cubicBezTo>
                        <a:pt x="590206" y="823645"/>
                        <a:pt x="598560" y="803168"/>
                        <a:pt x="608392" y="783504"/>
                      </a:cubicBezTo>
                      <a:cubicBezTo>
                        <a:pt x="629939" y="675765"/>
                        <a:pt x="602997" y="788059"/>
                        <a:pt x="637889" y="695013"/>
                      </a:cubicBezTo>
                      <a:cubicBezTo>
                        <a:pt x="652445" y="656196"/>
                        <a:pt x="658678" y="614106"/>
                        <a:pt x="677218" y="577026"/>
                      </a:cubicBezTo>
                      <a:cubicBezTo>
                        <a:pt x="701518" y="528427"/>
                        <a:pt x="692248" y="551602"/>
                        <a:pt x="706715" y="508201"/>
                      </a:cubicBezTo>
                      <a:cubicBezTo>
                        <a:pt x="709992" y="459040"/>
                        <a:pt x="704597" y="408516"/>
                        <a:pt x="716547" y="360717"/>
                      </a:cubicBezTo>
                      <a:cubicBezTo>
                        <a:pt x="719413" y="349253"/>
                        <a:pt x="732475" y="379003"/>
                        <a:pt x="736212" y="390213"/>
                      </a:cubicBezTo>
                      <a:cubicBezTo>
                        <a:pt x="742516" y="409126"/>
                        <a:pt x="740181" y="430153"/>
                        <a:pt x="746044" y="449207"/>
                      </a:cubicBezTo>
                      <a:cubicBezTo>
                        <a:pt x="753384" y="473063"/>
                        <a:pt x="765709" y="495091"/>
                        <a:pt x="775541" y="518033"/>
                      </a:cubicBezTo>
                      <a:cubicBezTo>
                        <a:pt x="778818" y="537697"/>
                        <a:pt x="783900" y="557145"/>
                        <a:pt x="785373" y="577026"/>
                      </a:cubicBezTo>
                      <a:cubicBezTo>
                        <a:pt x="803073" y="815982"/>
                        <a:pt x="772307" y="714808"/>
                        <a:pt x="805037" y="813001"/>
                      </a:cubicBezTo>
                      <a:cubicBezTo>
                        <a:pt x="808315" y="839220"/>
                        <a:pt x="810143" y="865662"/>
                        <a:pt x="814870" y="891659"/>
                      </a:cubicBezTo>
                      <a:cubicBezTo>
                        <a:pt x="816724" y="901856"/>
                        <a:pt x="822670" y="931318"/>
                        <a:pt x="824702" y="921155"/>
                      </a:cubicBezTo>
                      <a:cubicBezTo>
                        <a:pt x="864873" y="720294"/>
                        <a:pt x="805402" y="851598"/>
                        <a:pt x="854199" y="754007"/>
                      </a:cubicBezTo>
                      <a:cubicBezTo>
                        <a:pt x="855069" y="748786"/>
                        <a:pt x="869937" y="655668"/>
                        <a:pt x="873863" y="645852"/>
                      </a:cubicBezTo>
                      <a:cubicBezTo>
                        <a:pt x="880960" y="628108"/>
                        <a:pt x="893528" y="613078"/>
                        <a:pt x="903360" y="596691"/>
                      </a:cubicBezTo>
                      <a:cubicBezTo>
                        <a:pt x="906637" y="577026"/>
                        <a:pt x="908357" y="557038"/>
                        <a:pt x="913192" y="537697"/>
                      </a:cubicBezTo>
                      <a:cubicBezTo>
                        <a:pt x="921605" y="504046"/>
                        <a:pt x="939493" y="462114"/>
                        <a:pt x="952521" y="429542"/>
                      </a:cubicBezTo>
                      <a:cubicBezTo>
                        <a:pt x="983685" y="476287"/>
                        <a:pt x="968448" y="447826"/>
                        <a:pt x="991850" y="518033"/>
                      </a:cubicBezTo>
                      <a:lnTo>
                        <a:pt x="1001683" y="547530"/>
                      </a:lnTo>
                      <a:lnTo>
                        <a:pt x="1011515" y="577026"/>
                      </a:lnTo>
                      <a:cubicBezTo>
                        <a:pt x="1014792" y="596691"/>
                        <a:pt x="1017022" y="616559"/>
                        <a:pt x="1021347" y="636020"/>
                      </a:cubicBezTo>
                      <a:cubicBezTo>
                        <a:pt x="1023595" y="646137"/>
                        <a:pt x="1028665" y="675572"/>
                        <a:pt x="1031179" y="665517"/>
                      </a:cubicBezTo>
                      <a:cubicBezTo>
                        <a:pt x="1043208" y="617401"/>
                        <a:pt x="1040728" y="566587"/>
                        <a:pt x="1050844" y="518033"/>
                      </a:cubicBezTo>
                      <a:cubicBezTo>
                        <a:pt x="1057186" y="487594"/>
                        <a:pt x="1072800" y="459706"/>
                        <a:pt x="1080341" y="429542"/>
                      </a:cubicBezTo>
                      <a:cubicBezTo>
                        <a:pt x="1098466" y="357040"/>
                        <a:pt x="1078990" y="422858"/>
                        <a:pt x="1109837" y="350884"/>
                      </a:cubicBezTo>
                      <a:cubicBezTo>
                        <a:pt x="1134260" y="293897"/>
                        <a:pt x="1101547" y="348574"/>
                        <a:pt x="1139334" y="291891"/>
                      </a:cubicBezTo>
                      <a:cubicBezTo>
                        <a:pt x="1142611" y="268949"/>
                        <a:pt x="1145020" y="245866"/>
                        <a:pt x="1149166" y="223065"/>
                      </a:cubicBezTo>
                      <a:cubicBezTo>
                        <a:pt x="1151583" y="209770"/>
                        <a:pt x="1146179" y="188009"/>
                        <a:pt x="1158999" y="183736"/>
                      </a:cubicBezTo>
                      <a:cubicBezTo>
                        <a:pt x="1170210" y="179999"/>
                        <a:pt x="1172108" y="203401"/>
                        <a:pt x="1178663" y="213233"/>
                      </a:cubicBezTo>
                      <a:cubicBezTo>
                        <a:pt x="1187628" y="267023"/>
                        <a:pt x="1185753" y="265448"/>
                        <a:pt x="1198328" y="311555"/>
                      </a:cubicBezTo>
                      <a:cubicBezTo>
                        <a:pt x="1204606" y="334574"/>
                        <a:pt x="1209427" y="358111"/>
                        <a:pt x="1217992" y="380381"/>
                      </a:cubicBezTo>
                      <a:cubicBezTo>
                        <a:pt x="1225884" y="400901"/>
                        <a:pt x="1239033" y="419080"/>
                        <a:pt x="1247489" y="439375"/>
                      </a:cubicBezTo>
                      <a:cubicBezTo>
                        <a:pt x="1255461" y="458509"/>
                        <a:pt x="1259182" y="479234"/>
                        <a:pt x="1267154" y="498368"/>
                      </a:cubicBezTo>
                      <a:cubicBezTo>
                        <a:pt x="1275610" y="518662"/>
                        <a:pt x="1287552" y="537347"/>
                        <a:pt x="1296650" y="557362"/>
                      </a:cubicBezTo>
                      <a:cubicBezTo>
                        <a:pt x="1347477" y="669182"/>
                        <a:pt x="1283178" y="538793"/>
                        <a:pt x="1335979" y="665517"/>
                      </a:cubicBezTo>
                      <a:cubicBezTo>
                        <a:pt x="1344435" y="685811"/>
                        <a:pt x="1355644" y="704846"/>
                        <a:pt x="1365476" y="724510"/>
                      </a:cubicBezTo>
                      <a:cubicBezTo>
                        <a:pt x="1368753" y="737620"/>
                        <a:pt x="1363221" y="757796"/>
                        <a:pt x="1375308" y="763839"/>
                      </a:cubicBezTo>
                      <a:cubicBezTo>
                        <a:pt x="1384578" y="768474"/>
                        <a:pt x="1384494" y="744686"/>
                        <a:pt x="1385141" y="734342"/>
                      </a:cubicBezTo>
                      <a:cubicBezTo>
                        <a:pt x="1391073" y="639426"/>
                        <a:pt x="1389548" y="544154"/>
                        <a:pt x="1394973" y="449207"/>
                      </a:cubicBezTo>
                      <a:cubicBezTo>
                        <a:pt x="1396180" y="428082"/>
                        <a:pt x="1410428" y="364200"/>
                        <a:pt x="1414637" y="341052"/>
                      </a:cubicBezTo>
                      <a:cubicBezTo>
                        <a:pt x="1418203" y="321438"/>
                        <a:pt x="1420145" y="301520"/>
                        <a:pt x="1424470" y="282059"/>
                      </a:cubicBezTo>
                      <a:cubicBezTo>
                        <a:pt x="1426718" y="271942"/>
                        <a:pt x="1431455" y="262527"/>
                        <a:pt x="1434302" y="252562"/>
                      </a:cubicBezTo>
                      <a:cubicBezTo>
                        <a:pt x="1438014" y="239569"/>
                        <a:pt x="1440857" y="226343"/>
                        <a:pt x="1444134" y="213233"/>
                      </a:cubicBezTo>
                      <a:cubicBezTo>
                        <a:pt x="1447411" y="223065"/>
                        <a:pt x="1451452" y="232675"/>
                        <a:pt x="1453966" y="242730"/>
                      </a:cubicBezTo>
                      <a:cubicBezTo>
                        <a:pt x="1469350" y="304263"/>
                        <a:pt x="1464915" y="346188"/>
                        <a:pt x="1503128" y="409878"/>
                      </a:cubicBezTo>
                      <a:cubicBezTo>
                        <a:pt x="1512960" y="426265"/>
                        <a:pt x="1523683" y="442150"/>
                        <a:pt x="1532624" y="459039"/>
                      </a:cubicBezTo>
                      <a:cubicBezTo>
                        <a:pt x="1553198" y="497900"/>
                        <a:pt x="1591618" y="577026"/>
                        <a:pt x="1591618" y="577026"/>
                      </a:cubicBezTo>
                      <a:cubicBezTo>
                        <a:pt x="1594895" y="593413"/>
                        <a:pt x="1595582" y="610540"/>
                        <a:pt x="1601450" y="626188"/>
                      </a:cubicBezTo>
                      <a:cubicBezTo>
                        <a:pt x="1605599" y="637252"/>
                        <a:pt x="1615830" y="645115"/>
                        <a:pt x="1621115" y="655684"/>
                      </a:cubicBezTo>
                      <a:cubicBezTo>
                        <a:pt x="1625750" y="664954"/>
                        <a:pt x="1626864" y="675655"/>
                        <a:pt x="1630947" y="685181"/>
                      </a:cubicBezTo>
                      <a:cubicBezTo>
                        <a:pt x="1636721" y="698653"/>
                        <a:pt x="1644057" y="711400"/>
                        <a:pt x="1650612" y="724510"/>
                      </a:cubicBezTo>
                      <a:cubicBezTo>
                        <a:pt x="1715028" y="660092"/>
                        <a:pt x="1648005" y="733335"/>
                        <a:pt x="1699773" y="655684"/>
                      </a:cubicBezTo>
                      <a:cubicBezTo>
                        <a:pt x="1711414" y="638223"/>
                        <a:pt x="1725992" y="622910"/>
                        <a:pt x="1739102" y="606523"/>
                      </a:cubicBezTo>
                      <a:cubicBezTo>
                        <a:pt x="1745657" y="590136"/>
                        <a:pt x="1750315" y="572856"/>
                        <a:pt x="1758766" y="557362"/>
                      </a:cubicBezTo>
                      <a:cubicBezTo>
                        <a:pt x="1816726" y="451100"/>
                        <a:pt x="1784972" y="537736"/>
                        <a:pt x="1807928" y="468871"/>
                      </a:cubicBezTo>
                      <a:cubicBezTo>
                        <a:pt x="1814483" y="485258"/>
                        <a:pt x="1822011" y="501289"/>
                        <a:pt x="1827592" y="518033"/>
                      </a:cubicBezTo>
                      <a:cubicBezTo>
                        <a:pt x="1835137" y="540669"/>
                        <a:pt x="1838396" y="564705"/>
                        <a:pt x="1847257" y="586859"/>
                      </a:cubicBezTo>
                      <a:cubicBezTo>
                        <a:pt x="1851646" y="597830"/>
                        <a:pt x="1860366" y="606523"/>
                        <a:pt x="1866921" y="616355"/>
                      </a:cubicBezTo>
                      <a:cubicBezTo>
                        <a:pt x="1870199" y="629465"/>
                        <a:pt x="1873042" y="642691"/>
                        <a:pt x="1876754" y="655684"/>
                      </a:cubicBezTo>
                      <a:cubicBezTo>
                        <a:pt x="1879601" y="665649"/>
                        <a:pt x="1884338" y="695298"/>
                        <a:pt x="1886586" y="685181"/>
                      </a:cubicBezTo>
                      <a:cubicBezTo>
                        <a:pt x="1895147" y="646655"/>
                        <a:pt x="1891202" y="606313"/>
                        <a:pt x="1896418" y="567194"/>
                      </a:cubicBezTo>
                      <a:cubicBezTo>
                        <a:pt x="1897788" y="556921"/>
                        <a:pt x="1903403" y="547662"/>
                        <a:pt x="1906250" y="537697"/>
                      </a:cubicBezTo>
                      <a:cubicBezTo>
                        <a:pt x="1909962" y="524704"/>
                        <a:pt x="1911338" y="511021"/>
                        <a:pt x="1916083" y="498368"/>
                      </a:cubicBezTo>
                      <a:cubicBezTo>
                        <a:pt x="1921229" y="484644"/>
                        <a:pt x="1930304" y="472648"/>
                        <a:pt x="1935747" y="459039"/>
                      </a:cubicBezTo>
                      <a:cubicBezTo>
                        <a:pt x="1943445" y="439793"/>
                        <a:pt x="1955412" y="400046"/>
                        <a:pt x="1955412" y="400046"/>
                      </a:cubicBezTo>
                      <a:cubicBezTo>
                        <a:pt x="1965244" y="406601"/>
                        <a:pt x="1977343" y="410632"/>
                        <a:pt x="1984908" y="419710"/>
                      </a:cubicBezTo>
                      <a:cubicBezTo>
                        <a:pt x="1994291" y="430970"/>
                        <a:pt x="1997301" y="446313"/>
                        <a:pt x="2004573" y="459039"/>
                      </a:cubicBezTo>
                      <a:cubicBezTo>
                        <a:pt x="2010436" y="469299"/>
                        <a:pt x="2018374" y="478276"/>
                        <a:pt x="2024237" y="488536"/>
                      </a:cubicBezTo>
                      <a:cubicBezTo>
                        <a:pt x="2031509" y="501262"/>
                        <a:pt x="2036134" y="515436"/>
                        <a:pt x="2043902" y="527865"/>
                      </a:cubicBezTo>
                      <a:cubicBezTo>
                        <a:pt x="2052587" y="541761"/>
                        <a:pt x="2063874" y="553859"/>
                        <a:pt x="2073399" y="567194"/>
                      </a:cubicBezTo>
                      <a:cubicBezTo>
                        <a:pt x="2093797" y="595752"/>
                        <a:pt x="2097560" y="607449"/>
                        <a:pt x="2122560" y="636020"/>
                      </a:cubicBezTo>
                      <a:cubicBezTo>
                        <a:pt x="2134769" y="649973"/>
                        <a:pt x="2150307" y="660872"/>
                        <a:pt x="2161889" y="675349"/>
                      </a:cubicBezTo>
                      <a:cubicBezTo>
                        <a:pt x="2176653" y="693804"/>
                        <a:pt x="2201218" y="734342"/>
                        <a:pt x="2201218" y="734342"/>
                      </a:cubicBezTo>
                    </a:path>
                  </a:pathLst>
                </a:custGeom>
                <a:ln w="254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800">
                    <a:effectLst/>
                  </a:endParaRPr>
                </a:p>
              </p:txBody>
            </p:sp>
            <p:cxnSp>
              <p:nvCxnSpPr>
                <p:cNvPr id="28" name="直接连接符 27"/>
                <p:cNvCxnSpPr/>
                <p:nvPr/>
              </p:nvCxnSpPr>
              <p:spPr>
                <a:xfrm>
                  <a:off x="1500004" y="1143434"/>
                  <a:ext cx="1572523" cy="856807"/>
                </a:xfrm>
                <a:prstGeom prst="line">
                  <a:avLst/>
                </a:prstGeom>
                <a:ln w="254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1572410" y="1427711"/>
                  <a:ext cx="1572524" cy="856809"/>
                </a:xfrm>
                <a:prstGeom prst="line">
                  <a:avLst/>
                </a:prstGeom>
                <a:ln w="254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1572410" y="1642410"/>
                  <a:ext cx="1572524" cy="856809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662" name="TextBox 31"/>
              <p:cNvSpPr txBox="1">
                <a:spLocks noChangeArrowheads="1"/>
              </p:cNvSpPr>
              <p:nvPr/>
            </p:nvSpPr>
            <p:spPr bwMode="auto">
              <a:xfrm>
                <a:off x="142844" y="142852"/>
                <a:ext cx="356436" cy="572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b="1">
                    <a:solidFill>
                      <a:srgbClr val="66FF33"/>
                    </a:solidFill>
                    <a:effectLst/>
                    <a:latin typeface="PMingLiU" pitchFamily="18" charset="-120"/>
                    <a:ea typeface="PMingLiU" pitchFamily="18" charset="-120"/>
                  </a:rPr>
                  <a:t>F</a:t>
                </a:r>
                <a:endParaRPr lang="zh-CN" altLang="en-US" b="1">
                  <a:solidFill>
                    <a:srgbClr val="66FF33"/>
                  </a:solidFill>
                  <a:effectLst/>
                  <a:latin typeface="PMingLiU" pitchFamily="18" charset="-120"/>
                  <a:ea typeface="PMingLiU" pitchFamily="18" charset="-120"/>
                </a:endParaRPr>
              </a:p>
            </p:txBody>
          </p:sp>
          <p:sp>
            <p:nvSpPr>
              <p:cNvPr id="27663" name="矩形 32"/>
              <p:cNvSpPr>
                <a:spLocks noChangeArrowheads="1"/>
              </p:cNvSpPr>
              <p:nvPr/>
            </p:nvSpPr>
            <p:spPr bwMode="auto">
              <a:xfrm>
                <a:off x="3644084" y="2572132"/>
                <a:ext cx="324877" cy="6500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solidFill>
                      <a:srgbClr val="66FF33"/>
                    </a:solidFill>
                    <a:effectLst/>
                    <a:latin typeface="PMingLiU" pitchFamily="18" charset="-120"/>
                    <a:ea typeface="PMingLiU" pitchFamily="18" charset="-120"/>
                  </a:rPr>
                  <a:t>t</a:t>
                </a:r>
                <a:endParaRPr lang="zh-CN" altLang="en-US" sz="2800" b="1">
                  <a:solidFill>
                    <a:srgbClr val="66FF33"/>
                  </a:solidFill>
                  <a:effectLst/>
                  <a:latin typeface="PMingLiU" pitchFamily="18" charset="-120"/>
                  <a:ea typeface="PMingLiU" pitchFamily="18" charset="-120"/>
                </a:endParaRPr>
              </a:p>
            </p:txBody>
          </p:sp>
        </p:grpSp>
        <p:sp>
          <p:nvSpPr>
            <p:cNvPr id="27660" name="TextBox 37"/>
            <p:cNvSpPr txBox="1">
              <a:spLocks noChangeArrowheads="1"/>
            </p:cNvSpPr>
            <p:nvPr/>
          </p:nvSpPr>
          <p:spPr bwMode="auto">
            <a:xfrm>
              <a:off x="2079664" y="285985"/>
              <a:ext cx="1404768" cy="80937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800" dirty="0" smtClean="0">
                  <a:effectLst/>
                </a:rPr>
                <a:t>Afterglow Emission</a:t>
              </a:r>
              <a:endParaRPr lang="zh-CN" altLang="en-US" sz="1800" dirty="0">
                <a:effectLst/>
              </a:endParaRPr>
            </a:p>
          </p:txBody>
        </p:sp>
      </p:grpSp>
      <p:sp>
        <p:nvSpPr>
          <p:cNvPr id="27654" name="TextBox 35"/>
          <p:cNvSpPr txBox="1">
            <a:spLocks noChangeArrowheads="1"/>
          </p:cNvSpPr>
          <p:nvPr/>
        </p:nvSpPr>
        <p:spPr bwMode="auto">
          <a:xfrm rot="16200000">
            <a:off x="314236" y="4139788"/>
            <a:ext cx="738664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r>
              <a:rPr lang="en-US" altLang="zh-CN" dirty="0" smtClean="0"/>
              <a:t>Prompt Emission</a:t>
            </a:r>
            <a:endParaRPr lang="zh-CN" altLang="en-US" sz="1800" dirty="0">
              <a:effectLst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rot="10800000" flipV="1">
            <a:off x="3995936" y="3789040"/>
            <a:ext cx="1368152" cy="57606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rot="10800000">
            <a:off x="3779912" y="2132856"/>
            <a:ext cx="1152128" cy="158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标题 33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2400" cy="914400"/>
          </a:xfrm>
        </p:spPr>
        <p:txBody>
          <a:bodyPr/>
          <a:lstStyle/>
          <a:p>
            <a:r>
              <a:rPr lang="en-US" altLang="zh-CN" dirty="0" smtClean="0"/>
              <a:t>Fireball model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1" descr="ot_groot_bi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565400"/>
            <a:ext cx="3995737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17" descr="jband_klo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2565400"/>
            <a:ext cx="20002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 descr="sax_nf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93006"/>
            <a:ext cx="4859338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 descr="240px-BeppoSA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0"/>
            <a:ext cx="2916237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9"/>
          <p:cNvSpPr>
            <a:spLocks noChangeArrowheads="1"/>
          </p:cNvSpPr>
          <p:nvPr/>
        </p:nvSpPr>
        <p:spPr bwMode="auto">
          <a:xfrm>
            <a:off x="5003800" y="1766888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1800" b="1" dirty="0" err="1" smtClean="0">
                <a:solidFill>
                  <a:srgbClr val="66FF33"/>
                </a:solidFill>
                <a:effectLst/>
                <a:latin typeface="Times New Roman" pitchFamily="18" charset="0"/>
              </a:rPr>
              <a:t>BeppoSAX</a:t>
            </a:r>
            <a:endParaRPr kumimoji="1" lang="zh-CN" altLang="en-US" sz="1800" b="1" dirty="0">
              <a:solidFill>
                <a:srgbClr val="66FF33"/>
              </a:solidFill>
              <a:effectLst/>
              <a:latin typeface="Times New Roman" pitchFamily="18" charset="0"/>
            </a:endParaRPr>
          </a:p>
        </p:txBody>
      </p:sp>
      <p:sp>
        <p:nvSpPr>
          <p:cNvPr id="28679" name="Rectangle 4"/>
          <p:cNvSpPr>
            <a:spLocks noChangeArrowheads="1"/>
          </p:cNvSpPr>
          <p:nvPr/>
        </p:nvSpPr>
        <p:spPr bwMode="auto">
          <a:xfrm>
            <a:off x="323850" y="188913"/>
            <a:ext cx="640839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F0066"/>
              </a:buClr>
              <a:buSzPct val="80000"/>
              <a:buFont typeface="Wingdings" pitchFamily="2" charset="2"/>
              <a:buNone/>
            </a:pPr>
            <a:r>
              <a:rPr kumimoji="1" lang="en-US" altLang="zh-CN" sz="2800" b="1" dirty="0" smtClean="0">
                <a:solidFill>
                  <a:srgbClr val="66FF33"/>
                </a:solidFill>
                <a:effectLst/>
                <a:latin typeface="Times New Roman" pitchFamily="18" charset="0"/>
              </a:rPr>
              <a:t>1997:</a:t>
            </a:r>
            <a:r>
              <a:rPr kumimoji="1" lang="en-US" altLang="zh-CN" sz="2800" b="1" dirty="0" smtClean="0">
                <a:effectLst/>
                <a:latin typeface="Times New Roman" pitchFamily="18" charset="0"/>
              </a:rPr>
              <a:t> The detection of afterglow emission from GRB970228</a:t>
            </a:r>
            <a:endParaRPr kumimoji="1" lang="zh-CN" altLang="en-US" sz="2800" b="1" dirty="0">
              <a:effectLst/>
              <a:latin typeface="Times New Roman" pitchFamily="18" charset="0"/>
            </a:endParaRPr>
          </a:p>
        </p:txBody>
      </p:sp>
      <p:sp>
        <p:nvSpPr>
          <p:cNvPr id="28680" name="Oval 12"/>
          <p:cNvSpPr>
            <a:spLocks noChangeArrowheads="1"/>
          </p:cNvSpPr>
          <p:nvPr/>
        </p:nvSpPr>
        <p:spPr bwMode="auto">
          <a:xfrm>
            <a:off x="5724525" y="3141663"/>
            <a:ext cx="719138" cy="7191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800">
              <a:effectLst/>
            </a:endParaRPr>
          </a:p>
        </p:txBody>
      </p:sp>
      <p:sp>
        <p:nvSpPr>
          <p:cNvPr id="28681" name="Oval 13"/>
          <p:cNvSpPr>
            <a:spLocks noChangeArrowheads="1"/>
          </p:cNvSpPr>
          <p:nvPr/>
        </p:nvSpPr>
        <p:spPr bwMode="auto">
          <a:xfrm>
            <a:off x="7740650" y="3143250"/>
            <a:ext cx="287338" cy="28575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800">
              <a:effectLst/>
            </a:endParaRPr>
          </a:p>
        </p:txBody>
      </p:sp>
      <p:sp>
        <p:nvSpPr>
          <p:cNvPr id="28682" name="Text Box 14"/>
          <p:cNvSpPr txBox="1">
            <a:spLocks noChangeArrowheads="1"/>
          </p:cNvSpPr>
          <p:nvPr/>
        </p:nvSpPr>
        <p:spPr bwMode="auto">
          <a:xfrm>
            <a:off x="3779838" y="357346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>
                <a:effectLst/>
                <a:latin typeface="Times New Roman" pitchFamily="18" charset="0"/>
              </a:rPr>
              <a:t>X</a:t>
            </a:r>
            <a:r>
              <a:rPr lang="zh-CN" altLang="en-US" sz="1800">
                <a:effectLst/>
                <a:latin typeface="Times New Roman" pitchFamily="18" charset="0"/>
              </a:rPr>
              <a:t>－</a:t>
            </a:r>
            <a:r>
              <a:rPr lang="en-US" altLang="zh-CN" sz="1800">
                <a:effectLst/>
                <a:latin typeface="Times New Roman" pitchFamily="18" charset="0"/>
              </a:rPr>
              <a:t>ray</a:t>
            </a:r>
          </a:p>
        </p:txBody>
      </p:sp>
      <p:sp>
        <p:nvSpPr>
          <p:cNvPr id="28683" name="Text Box 15"/>
          <p:cNvSpPr txBox="1">
            <a:spLocks noChangeArrowheads="1"/>
          </p:cNvSpPr>
          <p:nvPr/>
        </p:nvSpPr>
        <p:spPr bwMode="auto">
          <a:xfrm>
            <a:off x="4067175" y="4214813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>
                <a:effectLst/>
                <a:latin typeface="Times New Roman" pitchFamily="18" charset="0"/>
              </a:rPr>
              <a:t>optical</a:t>
            </a:r>
          </a:p>
        </p:txBody>
      </p:sp>
      <p:sp>
        <p:nvSpPr>
          <p:cNvPr id="28684" name="Rectangle 18"/>
          <p:cNvSpPr>
            <a:spLocks noChangeArrowheads="1"/>
          </p:cNvSpPr>
          <p:nvPr/>
        </p:nvSpPr>
        <p:spPr bwMode="auto">
          <a:xfrm>
            <a:off x="7164388" y="2565400"/>
            <a:ext cx="1439862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effectLst/>
            </a:endParaRPr>
          </a:p>
        </p:txBody>
      </p:sp>
      <p:pic>
        <p:nvPicPr>
          <p:cNvPr id="28685" name="Picture 20" descr="keck_spectr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4868863"/>
            <a:ext cx="3059112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22" descr="decay_astroph980729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738" y="4649788"/>
            <a:ext cx="230505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2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463" y="3789363"/>
            <a:ext cx="3563937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851275" y="836613"/>
            <a:ext cx="1008063" cy="6021387"/>
            <a:chOff x="2426" y="708"/>
            <a:chExt cx="635" cy="3612"/>
          </a:xfrm>
        </p:grpSpPr>
        <p:sp>
          <p:nvSpPr>
            <p:cNvPr id="28690" name="Line 24"/>
            <p:cNvSpPr>
              <a:spLocks noChangeShapeType="1"/>
            </p:cNvSpPr>
            <p:nvPr/>
          </p:nvSpPr>
          <p:spPr bwMode="auto">
            <a:xfrm>
              <a:off x="3061" y="708"/>
              <a:ext cx="0" cy="1951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1" name="Line 25"/>
            <p:cNvSpPr>
              <a:spLocks noChangeShapeType="1"/>
            </p:cNvSpPr>
            <p:nvPr/>
          </p:nvSpPr>
          <p:spPr bwMode="auto">
            <a:xfrm>
              <a:off x="2426" y="2659"/>
              <a:ext cx="0" cy="1661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2" name="Line 26"/>
            <p:cNvSpPr>
              <a:spLocks noChangeShapeType="1"/>
            </p:cNvSpPr>
            <p:nvPr/>
          </p:nvSpPr>
          <p:spPr bwMode="auto">
            <a:xfrm>
              <a:off x="2426" y="2659"/>
              <a:ext cx="635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689" name="Line 28"/>
          <p:cNvSpPr>
            <a:spLocks noChangeShapeType="1"/>
          </p:cNvSpPr>
          <p:nvPr/>
        </p:nvSpPr>
        <p:spPr bwMode="auto">
          <a:xfrm>
            <a:off x="4859338" y="2492375"/>
            <a:ext cx="4284662" cy="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285875"/>
            <a:ext cx="40354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1000125" y="5143500"/>
            <a:ext cx="76755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sz="2800" dirty="0" smtClean="0">
                <a:effectLst/>
              </a:rPr>
              <a:t>November 20th, 2004, Swift satellite</a:t>
            </a:r>
            <a:r>
              <a:rPr lang="en-US" altLang="zh-CN" sz="2800" dirty="0" smtClean="0"/>
              <a:t> was launched, where  three instruments on board including BAT, XRT, and UVOT.</a:t>
            </a:r>
            <a:endParaRPr lang="zh-CN" altLang="en-US" sz="2800" dirty="0">
              <a:effectLst/>
            </a:endParaRPr>
          </a:p>
        </p:txBody>
      </p:sp>
      <p:pic>
        <p:nvPicPr>
          <p:cNvPr id="29701" name="Picture 5" descr="http://wise-obs.tau.ac.il/%7Eeran/ICON/GC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1285875"/>
            <a:ext cx="420846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285750" y="428625"/>
            <a:ext cx="62309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zh-CN" altLang="en-US" sz="3200" kern="0" dirty="0">
              <a:solidFill>
                <a:srgbClr val="66FF33"/>
              </a:solidFill>
              <a:effectLst/>
              <a:latin typeface="+mn-lt"/>
              <a:ea typeface="华文楷体" pitchFamily="2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95536" y="512064"/>
            <a:ext cx="8291264" cy="914400"/>
          </a:xfrm>
        </p:spPr>
        <p:txBody>
          <a:bodyPr/>
          <a:lstStyle/>
          <a:p>
            <a:r>
              <a:rPr lang="en-US" altLang="zh-CN" kern="0" dirty="0" smtClean="0">
                <a:solidFill>
                  <a:srgbClr val="66FF33"/>
                </a:solidFill>
                <a:ea typeface="华文楷体" pitchFamily="2" charset="-122"/>
              </a:rPr>
              <a:t>The main achievements of Swift </a:t>
            </a:r>
            <a:r>
              <a:rPr lang="zh-CN" altLang="en-US" kern="0" dirty="0" smtClean="0">
                <a:solidFill>
                  <a:srgbClr val="66FF33"/>
                </a:solidFill>
                <a:ea typeface="华文楷体" pitchFamily="2" charset="-122"/>
              </a:rPr>
              <a:t/>
            </a:r>
            <a:br>
              <a:rPr lang="zh-CN" altLang="en-US" kern="0" dirty="0" smtClean="0">
                <a:solidFill>
                  <a:srgbClr val="66FF33"/>
                </a:solidFill>
                <a:ea typeface="华文楷体" pitchFamily="2" charset="-122"/>
              </a:rPr>
            </a:br>
            <a:endParaRPr lang="zh-CN" altLang="en-US" dirty="0"/>
          </a:p>
        </p:txBody>
      </p:sp>
      <p:sp>
        <p:nvSpPr>
          <p:cNvPr id="30723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>
                <a:solidFill>
                  <a:srgbClr val="FFFF00"/>
                </a:solidFill>
              </a:rPr>
              <a:t>Uncovered many detailed features of the X-ray afterglow light curves</a:t>
            </a:r>
          </a:p>
          <a:p>
            <a:r>
              <a:rPr lang="en-US" altLang="zh-CN" sz="2800" dirty="0" smtClean="0"/>
              <a:t>Multi wavelength observations for the prompt emission</a:t>
            </a:r>
          </a:p>
          <a:p>
            <a:r>
              <a:rPr lang="en-US" altLang="zh-CN" sz="2800" dirty="0" smtClean="0"/>
              <a:t>Detected very high-</a:t>
            </a:r>
            <a:r>
              <a:rPr lang="en-US" altLang="zh-CN" sz="2800" dirty="0" err="1" smtClean="0"/>
              <a:t>redshift</a:t>
            </a:r>
            <a:r>
              <a:rPr lang="en-US" altLang="zh-CN" sz="2800" dirty="0" smtClean="0"/>
              <a:t> GRBs</a:t>
            </a:r>
          </a:p>
          <a:p>
            <a:r>
              <a:rPr lang="en-US" altLang="zh-CN" sz="2800" dirty="0" smtClean="0"/>
              <a:t>Discovered the afterglow emission of short GRBs and thus their host galaxies</a:t>
            </a:r>
          </a:p>
          <a:p>
            <a:r>
              <a:rPr lang="en-US" altLang="zh-CN" sz="2800" dirty="0" smtClean="0"/>
              <a:t>……</a:t>
            </a:r>
            <a:endParaRPr lang="zh-CN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穿越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穿越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穿越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2046</TotalTime>
  <Words>475</Words>
  <Application>Microsoft Office PowerPoint</Application>
  <PresentationFormat>全屏显示(4:3)</PresentationFormat>
  <Paragraphs>100</Paragraphs>
  <Slides>35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>穿越</vt:lpstr>
      <vt:lpstr>GAMMA-RAY BURSTS AND MAGNETARS</vt:lpstr>
      <vt:lpstr>Outline</vt:lpstr>
      <vt:lpstr>1 Background</vt:lpstr>
      <vt:lpstr>The basic properties of GRBs</vt:lpstr>
      <vt:lpstr>Two possible progenitors  </vt:lpstr>
      <vt:lpstr>Fireball model</vt:lpstr>
      <vt:lpstr>幻灯片 7</vt:lpstr>
      <vt:lpstr>幻灯片 8</vt:lpstr>
      <vt:lpstr>The main achievements of Swift  </vt:lpstr>
      <vt:lpstr>2, The shallow decay afterglows and millisecond magnetars </vt:lpstr>
      <vt:lpstr>幻灯片 11</vt:lpstr>
      <vt:lpstr>A very probable answer: The GRB central objects have long-lasting activities after the burst phase.</vt:lpstr>
      <vt:lpstr>幻灯片 13</vt:lpstr>
      <vt:lpstr>Millisecond magnetars could be plausible candidates</vt:lpstr>
      <vt:lpstr>A natural consideration: Energy injection</vt:lpstr>
      <vt:lpstr>Emission from an energized shock</vt:lpstr>
      <vt:lpstr>3, A qualitative discussion on wind emission</vt:lpstr>
      <vt:lpstr>幻灯片 18</vt:lpstr>
      <vt:lpstr>Can the wind produce emission directly?</vt:lpstr>
      <vt:lpstr>The spin-down of a magnetar</vt:lpstr>
      <vt:lpstr>The spin-down of a magnetar</vt:lpstr>
      <vt:lpstr>Emission from an energized shock</vt:lpstr>
      <vt:lpstr>幻灯片 23</vt:lpstr>
      <vt:lpstr>幻灯片 24</vt:lpstr>
      <vt:lpstr>幻灯片 25</vt:lpstr>
      <vt:lpstr>幻灯片 26</vt:lpstr>
      <vt:lpstr>Implications to the properties of magnetars </vt:lpstr>
      <vt:lpstr>4, the termination shock of the magnetar wind</vt:lpstr>
      <vt:lpstr>幻灯片 29</vt:lpstr>
      <vt:lpstr>幻灯片 30</vt:lpstr>
      <vt:lpstr>幻灯片 31</vt:lpstr>
      <vt:lpstr>幻灯片 32</vt:lpstr>
      <vt:lpstr>幻灯片 33</vt:lpstr>
      <vt:lpstr>Conclusions </vt:lpstr>
      <vt:lpstr>幻灯片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yu</dc:creator>
  <cp:lastModifiedBy>yu</cp:lastModifiedBy>
  <cp:revision>155</cp:revision>
  <dcterms:created xsi:type="dcterms:W3CDTF">2010-06-17T07:24:49Z</dcterms:created>
  <dcterms:modified xsi:type="dcterms:W3CDTF">2010-06-25T02:49:56Z</dcterms:modified>
</cp:coreProperties>
</file>